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334" r:id="rId2"/>
    <p:sldId id="311" r:id="rId3"/>
    <p:sldId id="322" r:id="rId4"/>
    <p:sldId id="323" r:id="rId5"/>
    <p:sldId id="332" r:id="rId6"/>
    <p:sldId id="317" r:id="rId7"/>
    <p:sldId id="326" r:id="rId8"/>
    <p:sldId id="320" r:id="rId9"/>
    <p:sldId id="333" r:id="rId10"/>
    <p:sldId id="329" r:id="rId11"/>
    <p:sldId id="331" r:id="rId12"/>
    <p:sldId id="335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E8E8"/>
    <a:srgbClr val="DFF0F5"/>
    <a:srgbClr val="B6A3C9"/>
    <a:srgbClr val="B29EC6"/>
    <a:srgbClr val="D7CDE1"/>
    <a:srgbClr val="BCABCD"/>
    <a:srgbClr val="003399"/>
    <a:srgbClr val="FFFFE7"/>
    <a:srgbClr val="FFFFCC"/>
    <a:srgbClr val="C2B3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96" autoAdjust="0"/>
    <p:restoredTop sz="98649" autoAdjust="0"/>
  </p:normalViewPr>
  <p:slideViewPr>
    <p:cSldViewPr>
      <p:cViewPr>
        <p:scale>
          <a:sx n="70" d="100"/>
          <a:sy n="70" d="100"/>
        </p:scale>
        <p:origin x="-187" y="-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F3DE7-18E2-487B-B2BE-2E45C9D1834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F2E0239-DAE8-4B1E-AFC4-3630E34C7928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регионы с наибольшим потенциалом роста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CBAA2F5-F9A8-404E-ABD9-7917CE2F5AC2}" type="parTrans" cxnId="{15508FBB-3572-4EFC-9230-774DC3BE5D07}">
      <dgm:prSet/>
      <dgm:spPr/>
      <dgm:t>
        <a:bodyPr/>
        <a:lstStyle/>
        <a:p>
          <a:endParaRPr lang="ru-RU"/>
        </a:p>
      </dgm:t>
    </dgm:pt>
    <dgm:pt modelId="{EE3F2E19-8CB8-4A43-A73E-4D5EF96FE92E}" type="sibTrans" cxnId="{15508FBB-3572-4EFC-9230-774DC3BE5D07}">
      <dgm:prSet/>
      <dgm:spPr/>
      <dgm:t>
        <a:bodyPr/>
        <a:lstStyle/>
        <a:p>
          <a:endParaRPr lang="ru-RU"/>
        </a:p>
      </dgm:t>
    </dgm:pt>
    <dgm:pt modelId="{FE944278-5401-4002-8DDA-6CD221469450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регионы-лидеры </a:t>
          </a:r>
          <a:endParaRPr lang="ru-RU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F0659D-7AB6-4F82-8456-CB71D454574D}" type="parTrans" cxnId="{1F69D9E6-0EA5-4BF7-939A-15992C8AAE87}">
      <dgm:prSet/>
      <dgm:spPr/>
      <dgm:t>
        <a:bodyPr/>
        <a:lstStyle/>
        <a:p>
          <a:endParaRPr lang="ru-RU"/>
        </a:p>
      </dgm:t>
    </dgm:pt>
    <dgm:pt modelId="{4653293A-722E-45AF-83F4-485C976FCDDF}" type="sibTrans" cxnId="{1F69D9E6-0EA5-4BF7-939A-15992C8AAE87}">
      <dgm:prSet/>
      <dgm:spPr/>
      <dgm:t>
        <a:bodyPr/>
        <a:lstStyle/>
        <a:p>
          <a:endParaRPr lang="ru-RU"/>
        </a:p>
      </dgm:t>
    </dgm:pt>
    <dgm:pt modelId="{7113E9C8-EB4F-4DBA-B443-3604CEC39C07}">
      <dgm:prSet/>
      <dgm:spPr/>
      <dgm:t>
        <a:bodyPr/>
        <a:lstStyle/>
        <a:p>
          <a:r>
            <a:rPr lang="ru-RU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регионы – кандидаты на лидерство</a:t>
          </a:r>
        </a:p>
      </dgm:t>
    </dgm:pt>
    <dgm:pt modelId="{B72FE6E8-2E65-425F-AA60-E48B5EC2357F}" type="parTrans" cxnId="{6844C1B1-E0FE-47C6-BA11-32DBC548C828}">
      <dgm:prSet/>
      <dgm:spPr/>
      <dgm:t>
        <a:bodyPr/>
        <a:lstStyle/>
        <a:p>
          <a:endParaRPr lang="ru-RU"/>
        </a:p>
      </dgm:t>
    </dgm:pt>
    <dgm:pt modelId="{D02D324B-CA56-4101-BD6C-C7A7986ECD28}" type="sibTrans" cxnId="{6844C1B1-E0FE-47C6-BA11-32DBC548C828}">
      <dgm:prSet/>
      <dgm:spPr/>
      <dgm:t>
        <a:bodyPr/>
        <a:lstStyle/>
        <a:p>
          <a:endParaRPr lang="ru-RU"/>
        </a:p>
      </dgm:t>
    </dgm:pt>
    <dgm:pt modelId="{7DEC354B-7B7D-4099-A6C4-B66FF423B49A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регионы со средним уровнем</a:t>
          </a:r>
        </a:p>
      </dgm:t>
    </dgm:pt>
    <dgm:pt modelId="{213DFFF9-5A97-4F9E-9878-1DCEAA4363A0}" type="parTrans" cxnId="{F6F02096-201B-4610-BA68-A03FE65F192D}">
      <dgm:prSet/>
      <dgm:spPr/>
      <dgm:t>
        <a:bodyPr/>
        <a:lstStyle/>
        <a:p>
          <a:endParaRPr lang="ru-RU"/>
        </a:p>
      </dgm:t>
    </dgm:pt>
    <dgm:pt modelId="{097A6C7E-15C0-4BBD-B893-8B739C1EF6D4}" type="sibTrans" cxnId="{F6F02096-201B-4610-BA68-A03FE65F192D}">
      <dgm:prSet/>
      <dgm:spPr/>
      <dgm:t>
        <a:bodyPr/>
        <a:lstStyle/>
        <a:p>
          <a:endParaRPr lang="ru-RU"/>
        </a:p>
      </dgm:t>
    </dgm:pt>
    <dgm:pt modelId="{CD72E28F-220E-4319-88C9-77AF13A3ABF5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регионы, делающие первые шаги к успеху</a:t>
          </a:r>
        </a:p>
      </dgm:t>
    </dgm:pt>
    <dgm:pt modelId="{297DE2E9-C5C1-447D-B13C-4363B57B4DE8}" type="parTrans" cxnId="{1B2EA386-E490-4DD3-BE60-96D2EF2611F7}">
      <dgm:prSet/>
      <dgm:spPr/>
      <dgm:t>
        <a:bodyPr/>
        <a:lstStyle/>
        <a:p>
          <a:endParaRPr lang="ru-RU"/>
        </a:p>
      </dgm:t>
    </dgm:pt>
    <dgm:pt modelId="{17091D9D-B1A4-4058-BB28-C5273B3DFE07}" type="sibTrans" cxnId="{1B2EA386-E490-4DD3-BE60-96D2EF2611F7}">
      <dgm:prSet/>
      <dgm:spPr/>
      <dgm:t>
        <a:bodyPr/>
        <a:lstStyle/>
        <a:p>
          <a:endParaRPr lang="ru-RU"/>
        </a:p>
      </dgm:t>
    </dgm:pt>
    <dgm:pt modelId="{341ACA69-873A-4EF5-9678-385F4FAC5A75}" type="pres">
      <dgm:prSet presAssocID="{EE6F3DE7-18E2-487B-B2BE-2E45C9D18340}" presName="compositeShape" presStyleCnt="0">
        <dgm:presLayoutVars>
          <dgm:dir/>
          <dgm:resizeHandles/>
        </dgm:presLayoutVars>
      </dgm:prSet>
      <dgm:spPr/>
    </dgm:pt>
    <dgm:pt modelId="{4F8AD891-3ED7-47D6-A312-86E1C0329C66}" type="pres">
      <dgm:prSet presAssocID="{EE6F3DE7-18E2-487B-B2BE-2E45C9D18340}" presName="pyramid" presStyleLbl="node1" presStyleIdx="0" presStyleCnt="1" custScaleX="95470" custLinFactNeighborX="1540" custLinFactNeighborY="-942"/>
      <dgm:spPr>
        <a:solidFill>
          <a:schemeClr val="accent4">
            <a:lumMod val="60000"/>
            <a:lumOff val="40000"/>
          </a:schemeClr>
        </a:solidFill>
      </dgm:spPr>
    </dgm:pt>
    <dgm:pt modelId="{94F0F325-D1B8-4966-B5C5-961C46C5A5A8}" type="pres">
      <dgm:prSet presAssocID="{EE6F3DE7-18E2-487B-B2BE-2E45C9D18340}" presName="theList" presStyleCnt="0"/>
      <dgm:spPr/>
    </dgm:pt>
    <dgm:pt modelId="{788146F3-9564-4753-AC97-5BEE1341B81E}" type="pres">
      <dgm:prSet presAssocID="{FE944278-5401-4002-8DDA-6CD221469450}" presName="aNode" presStyleLbl="fgAcc1" presStyleIdx="0" presStyleCnt="5" custLinFactNeighborX="-629" custLinFactNeighborY="-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4B579-C598-42C0-BC56-A8EF1EFFD4BA}" type="pres">
      <dgm:prSet presAssocID="{FE944278-5401-4002-8DDA-6CD221469450}" presName="aSpace" presStyleCnt="0"/>
      <dgm:spPr/>
    </dgm:pt>
    <dgm:pt modelId="{E419A907-7FFB-4DAB-B9BC-0534436E5B26}" type="pres">
      <dgm:prSet presAssocID="{7113E9C8-EB4F-4DBA-B443-3604CEC39C07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17907-0C8B-446A-92F1-68AF54902B18}" type="pres">
      <dgm:prSet presAssocID="{7113E9C8-EB4F-4DBA-B443-3604CEC39C07}" presName="aSpace" presStyleCnt="0"/>
      <dgm:spPr/>
    </dgm:pt>
    <dgm:pt modelId="{7E901C3A-D51D-498F-8C07-BF7353B9B00B}" type="pres">
      <dgm:prSet presAssocID="{7DEC354B-7B7D-4099-A6C4-B66FF423B49A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07FE5-2BF2-41C3-AAF3-4B1095B47677}" type="pres">
      <dgm:prSet presAssocID="{7DEC354B-7B7D-4099-A6C4-B66FF423B49A}" presName="aSpace" presStyleCnt="0"/>
      <dgm:spPr/>
    </dgm:pt>
    <dgm:pt modelId="{E1979D8A-5C6C-4D71-80C7-AF59AA0EA411}" type="pres">
      <dgm:prSet presAssocID="{CD72E28F-220E-4319-88C9-77AF13A3ABF5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6ACB3-3D21-419E-AA35-040EB4B594A5}" type="pres">
      <dgm:prSet presAssocID="{CD72E28F-220E-4319-88C9-77AF13A3ABF5}" presName="aSpace" presStyleCnt="0"/>
      <dgm:spPr/>
    </dgm:pt>
    <dgm:pt modelId="{FCE57A07-2DA3-469E-9627-E97A4557DB1A}" type="pres">
      <dgm:prSet presAssocID="{3F2E0239-DAE8-4B1E-AFC4-3630E34C792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DE96D-DA2F-43A5-B1B1-25129A781855}" type="pres">
      <dgm:prSet presAssocID="{3F2E0239-DAE8-4B1E-AFC4-3630E34C7928}" presName="aSpace" presStyleCnt="0"/>
      <dgm:spPr/>
    </dgm:pt>
  </dgm:ptLst>
  <dgm:cxnLst>
    <dgm:cxn modelId="{899480E2-0221-4E7C-9694-90E253F5E7C8}" type="presOf" srcId="{3F2E0239-DAE8-4B1E-AFC4-3630E34C7928}" destId="{FCE57A07-2DA3-469E-9627-E97A4557DB1A}" srcOrd="0" destOrd="0" presId="urn:microsoft.com/office/officeart/2005/8/layout/pyramid2"/>
    <dgm:cxn modelId="{F6F02096-201B-4610-BA68-A03FE65F192D}" srcId="{EE6F3DE7-18E2-487B-B2BE-2E45C9D18340}" destId="{7DEC354B-7B7D-4099-A6C4-B66FF423B49A}" srcOrd="2" destOrd="0" parTransId="{213DFFF9-5A97-4F9E-9878-1DCEAA4363A0}" sibTransId="{097A6C7E-15C0-4BBD-B893-8B739C1EF6D4}"/>
    <dgm:cxn modelId="{EA89D4F3-D094-41B9-8F07-83B7B4DDD168}" type="presOf" srcId="{EE6F3DE7-18E2-487B-B2BE-2E45C9D18340}" destId="{341ACA69-873A-4EF5-9678-385F4FAC5A75}" srcOrd="0" destOrd="0" presId="urn:microsoft.com/office/officeart/2005/8/layout/pyramid2"/>
    <dgm:cxn modelId="{6844C1B1-E0FE-47C6-BA11-32DBC548C828}" srcId="{EE6F3DE7-18E2-487B-B2BE-2E45C9D18340}" destId="{7113E9C8-EB4F-4DBA-B443-3604CEC39C07}" srcOrd="1" destOrd="0" parTransId="{B72FE6E8-2E65-425F-AA60-E48B5EC2357F}" sibTransId="{D02D324B-CA56-4101-BD6C-C7A7986ECD28}"/>
    <dgm:cxn modelId="{D1DD9DA8-84D4-4D41-9B8D-9EFA5D560863}" type="presOf" srcId="{7113E9C8-EB4F-4DBA-B443-3604CEC39C07}" destId="{E419A907-7FFB-4DAB-B9BC-0534436E5B26}" srcOrd="0" destOrd="0" presId="urn:microsoft.com/office/officeart/2005/8/layout/pyramid2"/>
    <dgm:cxn modelId="{CF676BD8-F989-428F-9DCB-E5C3B8B5C157}" type="presOf" srcId="{CD72E28F-220E-4319-88C9-77AF13A3ABF5}" destId="{E1979D8A-5C6C-4D71-80C7-AF59AA0EA411}" srcOrd="0" destOrd="0" presId="urn:microsoft.com/office/officeart/2005/8/layout/pyramid2"/>
    <dgm:cxn modelId="{9FC7313F-0B94-4F85-87CD-C8BF265D80F8}" type="presOf" srcId="{7DEC354B-7B7D-4099-A6C4-B66FF423B49A}" destId="{7E901C3A-D51D-498F-8C07-BF7353B9B00B}" srcOrd="0" destOrd="0" presId="urn:microsoft.com/office/officeart/2005/8/layout/pyramid2"/>
    <dgm:cxn modelId="{69AB78CB-3CD5-4C4E-8F9C-C89F050F7BA2}" type="presOf" srcId="{FE944278-5401-4002-8DDA-6CD221469450}" destId="{788146F3-9564-4753-AC97-5BEE1341B81E}" srcOrd="0" destOrd="0" presId="urn:microsoft.com/office/officeart/2005/8/layout/pyramid2"/>
    <dgm:cxn modelId="{15508FBB-3572-4EFC-9230-774DC3BE5D07}" srcId="{EE6F3DE7-18E2-487B-B2BE-2E45C9D18340}" destId="{3F2E0239-DAE8-4B1E-AFC4-3630E34C7928}" srcOrd="4" destOrd="0" parTransId="{5CBAA2F5-F9A8-404E-ABD9-7917CE2F5AC2}" sibTransId="{EE3F2E19-8CB8-4A43-A73E-4D5EF96FE92E}"/>
    <dgm:cxn modelId="{1F69D9E6-0EA5-4BF7-939A-15992C8AAE87}" srcId="{EE6F3DE7-18E2-487B-B2BE-2E45C9D18340}" destId="{FE944278-5401-4002-8DDA-6CD221469450}" srcOrd="0" destOrd="0" parTransId="{DAF0659D-7AB6-4F82-8456-CB71D454574D}" sibTransId="{4653293A-722E-45AF-83F4-485C976FCDDF}"/>
    <dgm:cxn modelId="{1B2EA386-E490-4DD3-BE60-96D2EF2611F7}" srcId="{EE6F3DE7-18E2-487B-B2BE-2E45C9D18340}" destId="{CD72E28F-220E-4319-88C9-77AF13A3ABF5}" srcOrd="3" destOrd="0" parTransId="{297DE2E9-C5C1-447D-B13C-4363B57B4DE8}" sibTransId="{17091D9D-B1A4-4058-BB28-C5273B3DFE07}"/>
    <dgm:cxn modelId="{FCF2D710-9C24-4899-80C9-C73976C94DB6}" type="presParOf" srcId="{341ACA69-873A-4EF5-9678-385F4FAC5A75}" destId="{4F8AD891-3ED7-47D6-A312-86E1C0329C66}" srcOrd="0" destOrd="0" presId="urn:microsoft.com/office/officeart/2005/8/layout/pyramid2"/>
    <dgm:cxn modelId="{A451B026-AD79-4060-8603-5C33DD0989FC}" type="presParOf" srcId="{341ACA69-873A-4EF5-9678-385F4FAC5A75}" destId="{94F0F325-D1B8-4966-B5C5-961C46C5A5A8}" srcOrd="1" destOrd="0" presId="urn:microsoft.com/office/officeart/2005/8/layout/pyramid2"/>
    <dgm:cxn modelId="{E99E06AD-C008-40FA-AB7D-1884B1B65168}" type="presParOf" srcId="{94F0F325-D1B8-4966-B5C5-961C46C5A5A8}" destId="{788146F3-9564-4753-AC97-5BEE1341B81E}" srcOrd="0" destOrd="0" presId="urn:microsoft.com/office/officeart/2005/8/layout/pyramid2"/>
    <dgm:cxn modelId="{C987FB1A-F5C5-4061-8452-56B3DE383209}" type="presParOf" srcId="{94F0F325-D1B8-4966-B5C5-961C46C5A5A8}" destId="{96F4B579-C598-42C0-BC56-A8EF1EFFD4BA}" srcOrd="1" destOrd="0" presId="urn:microsoft.com/office/officeart/2005/8/layout/pyramid2"/>
    <dgm:cxn modelId="{47345008-F0C7-4705-8DE5-5FDD309BAE8C}" type="presParOf" srcId="{94F0F325-D1B8-4966-B5C5-961C46C5A5A8}" destId="{E419A907-7FFB-4DAB-B9BC-0534436E5B26}" srcOrd="2" destOrd="0" presId="urn:microsoft.com/office/officeart/2005/8/layout/pyramid2"/>
    <dgm:cxn modelId="{0387D345-1B28-40C6-A986-FF91E027C05F}" type="presParOf" srcId="{94F0F325-D1B8-4966-B5C5-961C46C5A5A8}" destId="{98E17907-0C8B-446A-92F1-68AF54902B18}" srcOrd="3" destOrd="0" presId="urn:microsoft.com/office/officeart/2005/8/layout/pyramid2"/>
    <dgm:cxn modelId="{54693D09-9A78-4119-8B31-79FE30ED40D1}" type="presParOf" srcId="{94F0F325-D1B8-4966-B5C5-961C46C5A5A8}" destId="{7E901C3A-D51D-498F-8C07-BF7353B9B00B}" srcOrd="4" destOrd="0" presId="urn:microsoft.com/office/officeart/2005/8/layout/pyramid2"/>
    <dgm:cxn modelId="{D6923AC9-6417-4D1A-80E9-215CCE78AB43}" type="presParOf" srcId="{94F0F325-D1B8-4966-B5C5-961C46C5A5A8}" destId="{AEC07FE5-2BF2-41C3-AAF3-4B1095B47677}" srcOrd="5" destOrd="0" presId="urn:microsoft.com/office/officeart/2005/8/layout/pyramid2"/>
    <dgm:cxn modelId="{A1137931-4D49-40A2-B1B9-B2089B218BFA}" type="presParOf" srcId="{94F0F325-D1B8-4966-B5C5-961C46C5A5A8}" destId="{E1979D8A-5C6C-4D71-80C7-AF59AA0EA411}" srcOrd="6" destOrd="0" presId="urn:microsoft.com/office/officeart/2005/8/layout/pyramid2"/>
    <dgm:cxn modelId="{3B95C5D4-BF4F-4A34-BA50-DACD8B1D0C78}" type="presParOf" srcId="{94F0F325-D1B8-4966-B5C5-961C46C5A5A8}" destId="{70D6ACB3-3D21-419E-AA35-040EB4B594A5}" srcOrd="7" destOrd="0" presId="urn:microsoft.com/office/officeart/2005/8/layout/pyramid2"/>
    <dgm:cxn modelId="{C24BC25B-C888-44F8-8436-479736B97002}" type="presParOf" srcId="{94F0F325-D1B8-4966-B5C5-961C46C5A5A8}" destId="{FCE57A07-2DA3-469E-9627-E97A4557DB1A}" srcOrd="8" destOrd="0" presId="urn:microsoft.com/office/officeart/2005/8/layout/pyramid2"/>
    <dgm:cxn modelId="{CD30BB16-6CB1-48A3-BD02-902B70B8C3D7}" type="presParOf" srcId="{94F0F325-D1B8-4966-B5C5-961C46C5A5A8}" destId="{5B6DE96D-DA2F-43A5-B1B1-25129A78185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534EF-2283-4FFB-8F90-3B05E93CC90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FC829-3328-4662-A257-31C70F032924}">
      <dgm:prSet phldrT="[Текст]" custT="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Количество СО НКО на территории субъекта РФ на 10,0 тыс. населения</a:t>
          </a:r>
        </a:p>
        <a:p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12,8 ед.</a:t>
          </a:r>
          <a:endParaRPr lang="ru-RU" sz="1300" dirty="0"/>
        </a:p>
      </dgm:t>
    </dgm:pt>
    <dgm:pt modelId="{136B75DF-B2F4-438A-A68A-7849B683E9F5}" type="parTrans" cxnId="{73D1AD8E-3DDF-4F27-AD56-BF0B7EE0C11C}">
      <dgm:prSet/>
      <dgm:spPr/>
      <dgm:t>
        <a:bodyPr/>
        <a:lstStyle/>
        <a:p>
          <a:endParaRPr lang="ru-RU"/>
        </a:p>
      </dgm:t>
    </dgm:pt>
    <dgm:pt modelId="{21341D4C-8165-4702-9897-0D94F8018CDD}" type="sibTrans" cxnId="{73D1AD8E-3DDF-4F27-AD56-BF0B7EE0C11C}">
      <dgm:prSet/>
      <dgm:spPr/>
      <dgm:t>
        <a:bodyPr/>
        <a:lstStyle/>
        <a:p>
          <a:endParaRPr lang="ru-RU"/>
        </a:p>
      </dgm:t>
    </dgm:pt>
    <dgm:pt modelId="{CA94BC69-8389-4ECB-9A35-7899F5784652}">
      <dgm:prSet phldrT="[Текст]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Доля выпадающих доходов в связи с применением налоговых льгот для СО НКО в налоговых доходах субъекта РФ </a:t>
          </a:r>
        </a:p>
        <a:p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 0 %</a:t>
          </a:r>
          <a:endParaRPr lang="ru-RU" dirty="0"/>
        </a:p>
      </dgm:t>
    </dgm:pt>
    <dgm:pt modelId="{03822FA2-FF35-4E6E-B1A9-8352A729DDCB}" type="parTrans" cxnId="{0DA6606B-936C-4FB4-B093-43016B940580}">
      <dgm:prSet/>
      <dgm:spPr/>
      <dgm:t>
        <a:bodyPr/>
        <a:lstStyle/>
        <a:p>
          <a:endParaRPr lang="ru-RU"/>
        </a:p>
      </dgm:t>
    </dgm:pt>
    <dgm:pt modelId="{EDC04710-B7AB-404E-B2C7-86184B99F4FA}" type="sibTrans" cxnId="{0DA6606B-936C-4FB4-B093-43016B940580}">
      <dgm:prSet/>
      <dgm:spPr/>
      <dgm:t>
        <a:bodyPr/>
        <a:lstStyle/>
        <a:p>
          <a:endParaRPr lang="ru-RU"/>
        </a:p>
      </dgm:t>
    </dgm:pt>
    <dgm:pt modelId="{73AED61A-7FFC-43D5-994C-D745847C9CA2}">
      <dgm:prSet phldrT="[Текст]" custT="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Удельный вес численности детей в частных дошкольных образовательных организациях в общей численности детей в дошкольных образовательных организациях </a:t>
          </a:r>
        </a:p>
        <a:p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0,2 %</a:t>
          </a:r>
        </a:p>
      </dgm:t>
    </dgm:pt>
    <dgm:pt modelId="{3711D9F1-9F94-4022-8D67-3CF1487B8ADE}" type="parTrans" cxnId="{7E61E335-0C7E-40EF-A16D-E84B67AC7F9F}">
      <dgm:prSet/>
      <dgm:spPr/>
      <dgm:t>
        <a:bodyPr/>
        <a:lstStyle/>
        <a:p>
          <a:endParaRPr lang="ru-RU"/>
        </a:p>
      </dgm:t>
    </dgm:pt>
    <dgm:pt modelId="{F7C4DAE9-D5E3-438C-A429-2F7F48B5C98A}" type="sibTrans" cxnId="{7E61E335-0C7E-40EF-A16D-E84B67AC7F9F}">
      <dgm:prSet/>
      <dgm:spPr/>
      <dgm:t>
        <a:bodyPr/>
        <a:lstStyle/>
        <a:p>
          <a:endParaRPr lang="ru-RU"/>
        </a:p>
      </dgm:t>
    </dgm:pt>
    <dgm:pt modelId="{377886C4-255E-4038-B769-014015680D19}">
      <dgm:prSet phldrT="[Текст]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Доля выпадающих доходов в связи с применением налоговых льгот для жертвователей в налоговых доходах субъекта РФ </a:t>
          </a:r>
        </a:p>
        <a:p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0 %</a:t>
          </a:r>
        </a:p>
      </dgm:t>
    </dgm:pt>
    <dgm:pt modelId="{ABDEEBAB-AB25-41C4-AD29-CF31FB1BC43C}" type="parTrans" cxnId="{01A4295E-D666-4A7E-BFF0-96D2225B517A}">
      <dgm:prSet/>
      <dgm:spPr/>
      <dgm:t>
        <a:bodyPr/>
        <a:lstStyle/>
        <a:p>
          <a:endParaRPr lang="ru-RU"/>
        </a:p>
      </dgm:t>
    </dgm:pt>
    <dgm:pt modelId="{89121150-92DC-4024-8098-70F0F05CB4A4}" type="sibTrans" cxnId="{01A4295E-D666-4A7E-BFF0-96D2225B517A}">
      <dgm:prSet/>
      <dgm:spPr/>
      <dgm:t>
        <a:bodyPr/>
        <a:lstStyle/>
        <a:p>
          <a:endParaRPr lang="ru-RU"/>
        </a:p>
      </dgm:t>
    </dgm:pt>
    <dgm:pt modelId="{08F7088F-65DE-4AD2-BC62-17ABD7F27B4E}">
      <dgm:prSet phldrT="[Текст]" custT="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sz="1300" b="0" dirty="0" smtClean="0">
              <a:latin typeface="Arial" pitchFamily="34" charset="0"/>
              <a:cs typeface="Arial" pitchFamily="34" charset="0"/>
            </a:rPr>
            <a:t>Средняя доля работников в негосударственных организациях в общей численности работников, занятых в социальной сфере </a:t>
          </a:r>
        </a:p>
        <a:p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4 %</a:t>
          </a:r>
          <a:r>
            <a:rPr lang="ru-RU" sz="1300" b="0" dirty="0" smtClean="0">
              <a:latin typeface="Arial" pitchFamily="34" charset="0"/>
              <a:cs typeface="Arial" pitchFamily="34" charset="0"/>
            </a:rPr>
            <a:t> </a:t>
          </a:r>
          <a:endParaRPr lang="ru-RU" sz="1300" b="0" dirty="0" smtClean="0">
            <a:latin typeface="Arial" pitchFamily="34" charset="0"/>
            <a:ea typeface="Calibri" panose="020F0502020204030204" pitchFamily="34" charset="0"/>
            <a:cs typeface="Arial" pitchFamily="34" charset="0"/>
          </a:endParaRPr>
        </a:p>
      </dgm:t>
    </dgm:pt>
    <dgm:pt modelId="{1283270B-CEF2-469B-8B9E-24B5E2655140}" type="parTrans" cxnId="{721058A8-BF80-4C04-B4B2-D8C214A7D1B8}">
      <dgm:prSet/>
      <dgm:spPr/>
      <dgm:t>
        <a:bodyPr/>
        <a:lstStyle/>
        <a:p>
          <a:endParaRPr lang="ru-RU"/>
        </a:p>
      </dgm:t>
    </dgm:pt>
    <dgm:pt modelId="{3928FDBF-2074-4340-B55B-48EE12BD285B}" type="sibTrans" cxnId="{721058A8-BF80-4C04-B4B2-D8C214A7D1B8}">
      <dgm:prSet/>
      <dgm:spPr/>
      <dgm:t>
        <a:bodyPr/>
        <a:lstStyle/>
        <a:p>
          <a:endParaRPr lang="ru-RU"/>
        </a:p>
      </dgm:t>
    </dgm:pt>
    <dgm:pt modelId="{F38F8271-7EFB-4E3B-9D9C-2D7D4D70F2FD}">
      <dgm:prSet phldrT="[Текст]" custT="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Доля муниципальных районов и городских округов, реализующих в 2017 г. муниципальные программы по поддержке СО НКО, в общем количестве муниципальных районов и городских округов в субъекте Российской Федерации  Мурманская область –  29,4 % </a:t>
          </a:r>
        </a:p>
        <a:p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Наличие муниципальных программ (подпрограмм): г. Мурманск, г. Апатиты,            г. Мончегорск, г. Полярные Зори, ЗАТО             г. Североморск, ЗАТО п.  Видяево, Кольский район</a:t>
          </a:r>
        </a:p>
      </dgm:t>
    </dgm:pt>
    <dgm:pt modelId="{A8CAB29F-1303-4612-A8AC-B143DE1DC0CF}" type="parTrans" cxnId="{49653383-47F5-4E5E-84FA-C06D4030814D}">
      <dgm:prSet/>
      <dgm:spPr/>
      <dgm:t>
        <a:bodyPr/>
        <a:lstStyle/>
        <a:p>
          <a:endParaRPr lang="ru-RU"/>
        </a:p>
      </dgm:t>
    </dgm:pt>
    <dgm:pt modelId="{EAF043EE-BC1E-49E0-B5B1-00B075CD5B43}" type="sibTrans" cxnId="{49653383-47F5-4E5E-84FA-C06D4030814D}">
      <dgm:prSet/>
      <dgm:spPr/>
      <dgm:t>
        <a:bodyPr/>
        <a:lstStyle/>
        <a:p>
          <a:endParaRPr lang="ru-RU"/>
        </a:p>
      </dgm:t>
    </dgm:pt>
    <dgm:pt modelId="{8F089F81-2718-40B4-9B5F-6C69A3CCE5EB}" type="pres">
      <dgm:prSet presAssocID="{980534EF-2283-4FFB-8F90-3B05E93CC9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33A0A-1EB4-492F-BD4F-351BFAAEBA89}" type="pres">
      <dgm:prSet presAssocID="{96BFC829-3328-4662-A257-31C70F032924}" presName="composite" presStyleCnt="0"/>
      <dgm:spPr/>
    </dgm:pt>
    <dgm:pt modelId="{518B2E52-D6B7-4F4C-9DEC-DC573EF7BC87}" type="pres">
      <dgm:prSet presAssocID="{96BFC829-3328-4662-A257-31C70F032924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DB756-372E-4322-8A19-112BC22BB9C8}" type="pres">
      <dgm:prSet presAssocID="{96BFC829-3328-4662-A257-31C70F032924}" presName="rect2" presStyleLbl="fgImgPlace1" presStyleIdx="0" presStyleCnt="6" custScaleX="49939" custScaleY="330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552521-0DDD-477E-8C9B-EB37C5D874DF}" type="pres">
      <dgm:prSet presAssocID="{21341D4C-8165-4702-9897-0D94F8018CDD}" presName="sibTrans" presStyleCnt="0"/>
      <dgm:spPr/>
    </dgm:pt>
    <dgm:pt modelId="{F72F2C2A-F39B-4714-B328-A32FE2B252C5}" type="pres">
      <dgm:prSet presAssocID="{CA94BC69-8389-4ECB-9A35-7899F5784652}" presName="composite" presStyleCnt="0"/>
      <dgm:spPr/>
    </dgm:pt>
    <dgm:pt modelId="{FEB109BE-D925-4FA9-B5B2-EE56C9DA2C2A}" type="pres">
      <dgm:prSet presAssocID="{CA94BC69-8389-4ECB-9A35-7899F578465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8D760-0A43-4BCD-B415-6906D786C537}" type="pres">
      <dgm:prSet presAssocID="{CA94BC69-8389-4ECB-9A35-7899F5784652}" presName="rect2" presStyleLbl="fgImgPlace1" presStyleIdx="1" presStyleCnt="6" custScaleX="47520" custScaleY="323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E48F31B-44E2-4F46-86B6-222DB7EB0203}" type="pres">
      <dgm:prSet presAssocID="{EDC04710-B7AB-404E-B2C7-86184B99F4FA}" presName="sibTrans" presStyleCnt="0"/>
      <dgm:spPr/>
    </dgm:pt>
    <dgm:pt modelId="{29209902-29A2-4A71-A67A-CA46D5D0D70F}" type="pres">
      <dgm:prSet presAssocID="{73AED61A-7FFC-43D5-994C-D745847C9CA2}" presName="composite" presStyleCnt="0"/>
      <dgm:spPr/>
    </dgm:pt>
    <dgm:pt modelId="{F4A976E7-5D09-4F36-8467-81F80D08F4D7}" type="pres">
      <dgm:prSet presAssocID="{73AED61A-7FFC-43D5-994C-D745847C9CA2}" presName="rect1" presStyleLbl="trAlignAcc1" presStyleIdx="2" presStyleCnt="6" custScaleX="100530" custScaleY="112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B954E-883A-42FA-B878-F504C405A45F}" type="pres">
      <dgm:prSet presAssocID="{73AED61A-7FFC-43D5-994C-D745847C9CA2}" presName="rect2" presStyleLbl="fgImgPlace1" presStyleIdx="2" presStyleCnt="6" custScaleX="49436" custScaleY="332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5C48C3-D840-4309-BCFB-BF249CB51863}" type="pres">
      <dgm:prSet presAssocID="{F7C4DAE9-D5E3-438C-A429-2F7F48B5C98A}" presName="sibTrans" presStyleCnt="0"/>
      <dgm:spPr/>
    </dgm:pt>
    <dgm:pt modelId="{4E625C51-EC62-4268-BF68-C0C8AFF8220D}" type="pres">
      <dgm:prSet presAssocID="{377886C4-255E-4038-B769-014015680D19}" presName="composite" presStyleCnt="0"/>
      <dgm:spPr/>
    </dgm:pt>
    <dgm:pt modelId="{FEA859EE-6D14-4DBC-86DE-A7CA7FC58F2D}" type="pres">
      <dgm:prSet presAssocID="{377886C4-255E-4038-B769-014015680D19}" presName="rect1" presStyleLbl="trAlignAcc1" presStyleIdx="3" presStyleCnt="6" custScaleY="8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D3EFD-F624-46D7-B7B6-E2F2548EAEFD}" type="pres">
      <dgm:prSet presAssocID="{377886C4-255E-4038-B769-014015680D19}" presName="rect2" presStyleLbl="fgImgPlace1" presStyleIdx="3" presStyleCnt="6" custScaleX="48507" custScaleY="323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C4F053-058F-4931-B217-A3C18779F478}" type="pres">
      <dgm:prSet presAssocID="{89121150-92DC-4024-8098-70F0F05CB4A4}" presName="sibTrans" presStyleCnt="0"/>
      <dgm:spPr/>
    </dgm:pt>
    <dgm:pt modelId="{45CC2946-636F-4DEC-9A14-164FA2479213}" type="pres">
      <dgm:prSet presAssocID="{08F7088F-65DE-4AD2-BC62-17ABD7F27B4E}" presName="composite" presStyleCnt="0"/>
      <dgm:spPr/>
    </dgm:pt>
    <dgm:pt modelId="{588D8263-8558-496E-93B7-8548092CF404}" type="pres">
      <dgm:prSet presAssocID="{08F7088F-65DE-4AD2-BC62-17ABD7F27B4E}" presName="rect1" presStyleLbl="trAlignAcc1" presStyleIdx="4" presStyleCnt="6" custScaleY="130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653C1-963B-486B-AB36-37BC11F8015E}" type="pres">
      <dgm:prSet presAssocID="{08F7088F-65DE-4AD2-BC62-17ABD7F27B4E}" presName="rect2" presStyleLbl="fgImgPlace1" presStyleIdx="4" presStyleCnt="6" custScaleX="48507" custScaleY="329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B128EEA-0B0A-4AFA-8F89-BFBED6587369}" type="pres">
      <dgm:prSet presAssocID="{3928FDBF-2074-4340-B55B-48EE12BD285B}" presName="sibTrans" presStyleCnt="0"/>
      <dgm:spPr/>
    </dgm:pt>
    <dgm:pt modelId="{E7405763-4902-460D-A584-5BD9F8DA309F}" type="pres">
      <dgm:prSet presAssocID="{F38F8271-7EFB-4E3B-9D9C-2D7D4D70F2FD}" presName="composite" presStyleCnt="0"/>
      <dgm:spPr/>
    </dgm:pt>
    <dgm:pt modelId="{EA870AED-DC93-4E4A-8EDA-76FA44169EC9}" type="pres">
      <dgm:prSet presAssocID="{F38F8271-7EFB-4E3B-9D9C-2D7D4D70F2FD}" presName="rect1" presStyleLbl="trAlignAcc1" presStyleIdx="5" presStyleCnt="6" custScaleY="16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8CA0E-388F-4A84-BC7C-780FAD4AD067}" type="pres">
      <dgm:prSet presAssocID="{F38F8271-7EFB-4E3B-9D9C-2D7D4D70F2FD}" presName="rect2" presStyleLbl="fgImgPlace1" presStyleIdx="5" presStyleCnt="6" custScaleX="48507" custScaleY="323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CC74FF8-CBC0-4F67-A9B9-C6E942D58570}" type="presOf" srcId="{377886C4-255E-4038-B769-014015680D19}" destId="{FEA859EE-6D14-4DBC-86DE-A7CA7FC58F2D}" srcOrd="0" destOrd="0" presId="urn:microsoft.com/office/officeart/2008/layout/PictureStrips"/>
    <dgm:cxn modelId="{721058A8-BF80-4C04-B4B2-D8C214A7D1B8}" srcId="{980534EF-2283-4FFB-8F90-3B05E93CC90F}" destId="{08F7088F-65DE-4AD2-BC62-17ABD7F27B4E}" srcOrd="4" destOrd="0" parTransId="{1283270B-CEF2-469B-8B9E-24B5E2655140}" sibTransId="{3928FDBF-2074-4340-B55B-48EE12BD285B}"/>
    <dgm:cxn modelId="{73D1AD8E-3DDF-4F27-AD56-BF0B7EE0C11C}" srcId="{980534EF-2283-4FFB-8F90-3B05E93CC90F}" destId="{96BFC829-3328-4662-A257-31C70F032924}" srcOrd="0" destOrd="0" parTransId="{136B75DF-B2F4-438A-A68A-7849B683E9F5}" sibTransId="{21341D4C-8165-4702-9897-0D94F8018CDD}"/>
    <dgm:cxn modelId="{BE17562E-E831-4827-8F6A-2454F8E4D46D}" type="presOf" srcId="{CA94BC69-8389-4ECB-9A35-7899F5784652}" destId="{FEB109BE-D925-4FA9-B5B2-EE56C9DA2C2A}" srcOrd="0" destOrd="0" presId="urn:microsoft.com/office/officeart/2008/layout/PictureStrips"/>
    <dgm:cxn modelId="{7E61E335-0C7E-40EF-A16D-E84B67AC7F9F}" srcId="{980534EF-2283-4FFB-8F90-3B05E93CC90F}" destId="{73AED61A-7FFC-43D5-994C-D745847C9CA2}" srcOrd="2" destOrd="0" parTransId="{3711D9F1-9F94-4022-8D67-3CF1487B8ADE}" sibTransId="{F7C4DAE9-D5E3-438C-A429-2F7F48B5C98A}"/>
    <dgm:cxn modelId="{9930FB65-C847-465B-91A1-79A3295DC524}" type="presOf" srcId="{980534EF-2283-4FFB-8F90-3B05E93CC90F}" destId="{8F089F81-2718-40B4-9B5F-6C69A3CCE5EB}" srcOrd="0" destOrd="0" presId="urn:microsoft.com/office/officeart/2008/layout/PictureStrips"/>
    <dgm:cxn modelId="{6A0C9AAF-EA66-43D8-8E04-7767FA35FF5E}" type="presOf" srcId="{96BFC829-3328-4662-A257-31C70F032924}" destId="{518B2E52-D6B7-4F4C-9DEC-DC573EF7BC87}" srcOrd="0" destOrd="0" presId="urn:microsoft.com/office/officeart/2008/layout/PictureStrips"/>
    <dgm:cxn modelId="{72BCCA59-7824-41CA-9DE4-ABAFBAB384FA}" type="presOf" srcId="{73AED61A-7FFC-43D5-994C-D745847C9CA2}" destId="{F4A976E7-5D09-4F36-8467-81F80D08F4D7}" srcOrd="0" destOrd="0" presId="urn:microsoft.com/office/officeart/2008/layout/PictureStrips"/>
    <dgm:cxn modelId="{49653383-47F5-4E5E-84FA-C06D4030814D}" srcId="{980534EF-2283-4FFB-8F90-3B05E93CC90F}" destId="{F38F8271-7EFB-4E3B-9D9C-2D7D4D70F2FD}" srcOrd="5" destOrd="0" parTransId="{A8CAB29F-1303-4612-A8AC-B143DE1DC0CF}" sibTransId="{EAF043EE-BC1E-49E0-B5B1-00B075CD5B43}"/>
    <dgm:cxn modelId="{D5E8915D-CE22-4B3B-A119-0B014D984FF8}" type="presOf" srcId="{08F7088F-65DE-4AD2-BC62-17ABD7F27B4E}" destId="{588D8263-8558-496E-93B7-8548092CF404}" srcOrd="0" destOrd="0" presId="urn:microsoft.com/office/officeart/2008/layout/PictureStrips"/>
    <dgm:cxn modelId="{01A4295E-D666-4A7E-BFF0-96D2225B517A}" srcId="{980534EF-2283-4FFB-8F90-3B05E93CC90F}" destId="{377886C4-255E-4038-B769-014015680D19}" srcOrd="3" destOrd="0" parTransId="{ABDEEBAB-AB25-41C4-AD29-CF31FB1BC43C}" sibTransId="{89121150-92DC-4024-8098-70F0F05CB4A4}"/>
    <dgm:cxn modelId="{BA63D14C-80FE-4E93-9810-E74715011B18}" type="presOf" srcId="{F38F8271-7EFB-4E3B-9D9C-2D7D4D70F2FD}" destId="{EA870AED-DC93-4E4A-8EDA-76FA44169EC9}" srcOrd="0" destOrd="0" presId="urn:microsoft.com/office/officeart/2008/layout/PictureStrips"/>
    <dgm:cxn modelId="{0DA6606B-936C-4FB4-B093-43016B940580}" srcId="{980534EF-2283-4FFB-8F90-3B05E93CC90F}" destId="{CA94BC69-8389-4ECB-9A35-7899F5784652}" srcOrd="1" destOrd="0" parTransId="{03822FA2-FF35-4E6E-B1A9-8352A729DDCB}" sibTransId="{EDC04710-B7AB-404E-B2C7-86184B99F4FA}"/>
    <dgm:cxn modelId="{4CA6633E-A5AE-482D-B135-32D1E2CC6F3C}" type="presParOf" srcId="{8F089F81-2718-40B4-9B5F-6C69A3CCE5EB}" destId="{42833A0A-1EB4-492F-BD4F-351BFAAEBA89}" srcOrd="0" destOrd="0" presId="urn:microsoft.com/office/officeart/2008/layout/PictureStrips"/>
    <dgm:cxn modelId="{CB8A28FF-013F-496A-BF15-72171794CBC2}" type="presParOf" srcId="{42833A0A-1EB4-492F-BD4F-351BFAAEBA89}" destId="{518B2E52-D6B7-4F4C-9DEC-DC573EF7BC87}" srcOrd="0" destOrd="0" presId="urn:microsoft.com/office/officeart/2008/layout/PictureStrips"/>
    <dgm:cxn modelId="{08292C00-6E4B-4476-B3CE-51CA8A6E5303}" type="presParOf" srcId="{42833A0A-1EB4-492F-BD4F-351BFAAEBA89}" destId="{781DB756-372E-4322-8A19-112BC22BB9C8}" srcOrd="1" destOrd="0" presId="urn:microsoft.com/office/officeart/2008/layout/PictureStrips"/>
    <dgm:cxn modelId="{502EB705-BCD1-4BA4-BE7A-77FD4C87655B}" type="presParOf" srcId="{8F089F81-2718-40B4-9B5F-6C69A3CCE5EB}" destId="{19552521-0DDD-477E-8C9B-EB37C5D874DF}" srcOrd="1" destOrd="0" presId="urn:microsoft.com/office/officeart/2008/layout/PictureStrips"/>
    <dgm:cxn modelId="{22628FBA-A68E-4A6D-B3AF-6A6E0165F4D6}" type="presParOf" srcId="{8F089F81-2718-40B4-9B5F-6C69A3CCE5EB}" destId="{F72F2C2A-F39B-4714-B328-A32FE2B252C5}" srcOrd="2" destOrd="0" presId="urn:microsoft.com/office/officeart/2008/layout/PictureStrips"/>
    <dgm:cxn modelId="{F49B764C-7DE3-405D-B09C-C9C1D25AB039}" type="presParOf" srcId="{F72F2C2A-F39B-4714-B328-A32FE2B252C5}" destId="{FEB109BE-D925-4FA9-B5B2-EE56C9DA2C2A}" srcOrd="0" destOrd="0" presId="urn:microsoft.com/office/officeart/2008/layout/PictureStrips"/>
    <dgm:cxn modelId="{2BE5DAC5-756C-42CC-B137-CFE94616FD99}" type="presParOf" srcId="{F72F2C2A-F39B-4714-B328-A32FE2B252C5}" destId="{FB98D760-0A43-4BCD-B415-6906D786C537}" srcOrd="1" destOrd="0" presId="urn:microsoft.com/office/officeart/2008/layout/PictureStrips"/>
    <dgm:cxn modelId="{32F69686-A2E7-453D-82B4-41D646F5A474}" type="presParOf" srcId="{8F089F81-2718-40B4-9B5F-6C69A3CCE5EB}" destId="{5E48F31B-44E2-4F46-86B6-222DB7EB0203}" srcOrd="3" destOrd="0" presId="urn:microsoft.com/office/officeart/2008/layout/PictureStrips"/>
    <dgm:cxn modelId="{7BBC538E-047F-4B00-98B2-6A29E01C9418}" type="presParOf" srcId="{8F089F81-2718-40B4-9B5F-6C69A3CCE5EB}" destId="{29209902-29A2-4A71-A67A-CA46D5D0D70F}" srcOrd="4" destOrd="0" presId="urn:microsoft.com/office/officeart/2008/layout/PictureStrips"/>
    <dgm:cxn modelId="{20A0037C-1735-4126-B850-E1A22DA5AA71}" type="presParOf" srcId="{29209902-29A2-4A71-A67A-CA46D5D0D70F}" destId="{F4A976E7-5D09-4F36-8467-81F80D08F4D7}" srcOrd="0" destOrd="0" presId="urn:microsoft.com/office/officeart/2008/layout/PictureStrips"/>
    <dgm:cxn modelId="{C7AA6C2A-871F-4955-9AC8-AFAA9EAA6B6F}" type="presParOf" srcId="{29209902-29A2-4A71-A67A-CA46D5D0D70F}" destId="{076B954E-883A-42FA-B878-F504C405A45F}" srcOrd="1" destOrd="0" presId="urn:microsoft.com/office/officeart/2008/layout/PictureStrips"/>
    <dgm:cxn modelId="{4BFFB110-4855-455B-8BDB-28E3BE8DADCE}" type="presParOf" srcId="{8F089F81-2718-40B4-9B5F-6C69A3CCE5EB}" destId="{7C5C48C3-D840-4309-BCFB-BF249CB51863}" srcOrd="5" destOrd="0" presId="urn:microsoft.com/office/officeart/2008/layout/PictureStrips"/>
    <dgm:cxn modelId="{71446E4F-0CE4-4642-8DB4-C8E95BD1E411}" type="presParOf" srcId="{8F089F81-2718-40B4-9B5F-6C69A3CCE5EB}" destId="{4E625C51-EC62-4268-BF68-C0C8AFF8220D}" srcOrd="6" destOrd="0" presId="urn:microsoft.com/office/officeart/2008/layout/PictureStrips"/>
    <dgm:cxn modelId="{32CBE834-5406-45AC-AB74-70E12DFB0656}" type="presParOf" srcId="{4E625C51-EC62-4268-BF68-C0C8AFF8220D}" destId="{FEA859EE-6D14-4DBC-86DE-A7CA7FC58F2D}" srcOrd="0" destOrd="0" presId="urn:microsoft.com/office/officeart/2008/layout/PictureStrips"/>
    <dgm:cxn modelId="{ACF193F7-52B2-4D7C-9F3F-419C2D1FE26B}" type="presParOf" srcId="{4E625C51-EC62-4268-BF68-C0C8AFF8220D}" destId="{2F6D3EFD-F624-46D7-B7B6-E2F2548EAEFD}" srcOrd="1" destOrd="0" presId="urn:microsoft.com/office/officeart/2008/layout/PictureStrips"/>
    <dgm:cxn modelId="{DC290EFD-7FB9-4916-A2E3-7926DBD31E92}" type="presParOf" srcId="{8F089F81-2718-40B4-9B5F-6C69A3CCE5EB}" destId="{EFC4F053-058F-4931-B217-A3C18779F478}" srcOrd="7" destOrd="0" presId="urn:microsoft.com/office/officeart/2008/layout/PictureStrips"/>
    <dgm:cxn modelId="{0DA48904-0852-47EC-AA0C-933B2CACF0CE}" type="presParOf" srcId="{8F089F81-2718-40B4-9B5F-6C69A3CCE5EB}" destId="{45CC2946-636F-4DEC-9A14-164FA2479213}" srcOrd="8" destOrd="0" presId="urn:microsoft.com/office/officeart/2008/layout/PictureStrips"/>
    <dgm:cxn modelId="{9AC24416-4A40-439B-BE12-8584F0C61889}" type="presParOf" srcId="{45CC2946-636F-4DEC-9A14-164FA2479213}" destId="{588D8263-8558-496E-93B7-8548092CF404}" srcOrd="0" destOrd="0" presId="urn:microsoft.com/office/officeart/2008/layout/PictureStrips"/>
    <dgm:cxn modelId="{536CEE54-28B6-4DB6-A97C-DA85CFB6AE6D}" type="presParOf" srcId="{45CC2946-636F-4DEC-9A14-164FA2479213}" destId="{442653C1-963B-486B-AB36-37BC11F8015E}" srcOrd="1" destOrd="0" presId="urn:microsoft.com/office/officeart/2008/layout/PictureStrips"/>
    <dgm:cxn modelId="{100576D7-8800-44F5-8935-0E016048B011}" type="presParOf" srcId="{8F089F81-2718-40B4-9B5F-6C69A3CCE5EB}" destId="{5B128EEA-0B0A-4AFA-8F89-BFBED6587369}" srcOrd="9" destOrd="0" presId="urn:microsoft.com/office/officeart/2008/layout/PictureStrips"/>
    <dgm:cxn modelId="{307395E5-5ACA-45D6-B49D-5CD6B09DEF29}" type="presParOf" srcId="{8F089F81-2718-40B4-9B5F-6C69A3CCE5EB}" destId="{E7405763-4902-460D-A584-5BD9F8DA309F}" srcOrd="10" destOrd="0" presId="urn:microsoft.com/office/officeart/2008/layout/PictureStrips"/>
    <dgm:cxn modelId="{51AA8EAE-88FF-4CAE-ABB7-4D3B17FA4DC2}" type="presParOf" srcId="{E7405763-4902-460D-A584-5BD9F8DA309F}" destId="{EA870AED-DC93-4E4A-8EDA-76FA44169EC9}" srcOrd="0" destOrd="0" presId="urn:microsoft.com/office/officeart/2008/layout/PictureStrips"/>
    <dgm:cxn modelId="{80DEDECB-1E5A-45D8-BA15-DA5BA8C0B44D}" type="presParOf" srcId="{E7405763-4902-460D-A584-5BD9F8DA309F}" destId="{D2D8CA0E-388F-4A84-BC7C-780FAD4AD06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3B0C2-D076-4E7F-A1C6-A14E82CC9F1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6523D2-8CA3-4DBF-A84F-6AC666AFFD0B}" type="pres">
      <dgm:prSet presAssocID="{5B73B0C2-D076-4E7F-A1C6-A14E82CC9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A6897-8181-43E9-8DD7-C2F7E9BDBD17}" type="presOf" srcId="{5B73B0C2-D076-4E7F-A1C6-A14E82CC9F10}" destId="{476523D2-8CA3-4DBF-A84F-6AC666AFFD0B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C426BC-D3D3-4AA6-BE6B-284D7ACD50A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980C0-A447-4362-AEB2-4781D288D8CD}">
      <dgm:prSet phldrT="[Текст]" custT="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</a:t>
          </a:r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дельный вес негосударственных организаций социального обслуживания, в общем количестве организаций социального обслуживания всех форм собственности, включенных в реестр поставщиков социальных услуг субъекта РФ </a:t>
          </a:r>
        </a:p>
        <a:p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Мурманская область – 37,8 %</a:t>
          </a:r>
          <a:endParaRPr lang="ru-RU" sz="1300" dirty="0"/>
        </a:p>
      </dgm:t>
    </dgm:pt>
    <dgm:pt modelId="{2B58E71B-EEF0-47FC-BEEF-5807BE0B4914}" type="parTrans" cxnId="{467DBB41-F057-4607-932F-25F12EEF92AC}">
      <dgm:prSet/>
      <dgm:spPr/>
      <dgm:t>
        <a:bodyPr/>
        <a:lstStyle/>
        <a:p>
          <a:endParaRPr lang="ru-RU"/>
        </a:p>
      </dgm:t>
    </dgm:pt>
    <dgm:pt modelId="{EF964089-B228-4D4A-A1C9-F5AB19E2CBB1}" type="sibTrans" cxnId="{467DBB41-F057-4607-932F-25F12EEF92AC}">
      <dgm:prSet/>
      <dgm:spPr/>
      <dgm:t>
        <a:bodyPr/>
        <a:lstStyle/>
        <a:p>
          <a:endParaRPr lang="ru-RU"/>
        </a:p>
      </dgm:t>
    </dgm:pt>
    <dgm:pt modelId="{B605F48C-4A84-4234-983E-35C200F4022E}">
      <dgm:prSet custT="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Доля муниципальных районов и городских округов, реализующих меры по поддержке социального предпринимательства в рамках муниципальных программ по поддержке малого и среднего предпринимательства, в общем количестве муниципальных районов и городских округов в субъекте РФ, утвердивших муниципальные программы по поддержке малого и среднего предпринимательства  Мурманская область – 11,7 % 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860E6-BE8B-41BA-95E4-7B402AD04552}" type="parTrans" cxnId="{D49A670F-3916-4A68-870E-7784250C5CCE}">
      <dgm:prSet/>
      <dgm:spPr/>
      <dgm:t>
        <a:bodyPr/>
        <a:lstStyle/>
        <a:p>
          <a:endParaRPr lang="ru-RU"/>
        </a:p>
      </dgm:t>
    </dgm:pt>
    <dgm:pt modelId="{1A63142C-5E0E-4CB4-9FB2-A27DBDBAD99E}" type="sibTrans" cxnId="{D49A670F-3916-4A68-870E-7784250C5CCE}">
      <dgm:prSet/>
      <dgm:spPr/>
      <dgm:t>
        <a:bodyPr/>
        <a:lstStyle/>
        <a:p>
          <a:endParaRPr lang="ru-RU"/>
        </a:p>
      </dgm:t>
    </dgm:pt>
    <dgm:pt modelId="{26B9C396-49B7-4767-B8E8-42EF0D24FD17}">
      <dgm:prSet custT="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Сумма бюджетных ассигнований, направляемых на предоставление субсидий на реализацию мероприятий по формированию инфраструктуры поддержки СО НКО, включая центры инноваций социальной сферы в общем объеме расходов субъекта РФ Мурманская область – 80,0 тыс. рублей</a:t>
          </a:r>
          <a:endParaRPr lang="ru-RU" sz="13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C970CDFB-B90B-4275-A5E0-6739320530F5}" type="parTrans" cxnId="{B58EEBF1-59F6-4272-B7AA-98D1EC0DA010}">
      <dgm:prSet/>
      <dgm:spPr/>
      <dgm:t>
        <a:bodyPr/>
        <a:lstStyle/>
        <a:p>
          <a:endParaRPr lang="ru-RU"/>
        </a:p>
      </dgm:t>
    </dgm:pt>
    <dgm:pt modelId="{620C8A85-A9E3-47CF-B93D-4D818699D9B8}" type="sibTrans" cxnId="{B58EEBF1-59F6-4272-B7AA-98D1EC0DA010}">
      <dgm:prSet/>
      <dgm:spPr/>
      <dgm:t>
        <a:bodyPr/>
        <a:lstStyle/>
        <a:p>
          <a:endParaRPr lang="ru-RU"/>
        </a:p>
      </dgm:t>
    </dgm:pt>
    <dgm:pt modelId="{AF0D963D-83B6-429B-AE4E-4A5873B6EA67}">
      <dgm:prSet custT="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Доля негосударственных (немуниципальных) медицинских организаций, участвующих в реализации территориальной программы ОМС, в общем количестве медицинских организаций, участвующих в реализации территориальной программы ОМС</a:t>
          </a:r>
        </a:p>
        <a:p>
          <a:r>
            <a: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31,2 %</a:t>
          </a:r>
          <a:endParaRPr lang="ru-RU" sz="13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5E069211-3637-4E64-AC89-BA2AB3EEC533}" type="parTrans" cxnId="{92DCDBDD-D12E-4B0F-A5C1-E6C2FB6A8858}">
      <dgm:prSet/>
      <dgm:spPr/>
      <dgm:t>
        <a:bodyPr/>
        <a:lstStyle/>
        <a:p>
          <a:endParaRPr lang="ru-RU"/>
        </a:p>
      </dgm:t>
    </dgm:pt>
    <dgm:pt modelId="{85BC6B38-5C02-43E1-9E98-EE0C39EC3113}" type="sibTrans" cxnId="{92DCDBDD-D12E-4B0F-A5C1-E6C2FB6A8858}">
      <dgm:prSet/>
      <dgm:spPr/>
      <dgm:t>
        <a:bodyPr/>
        <a:lstStyle/>
        <a:p>
          <a:endParaRPr lang="ru-RU"/>
        </a:p>
      </dgm:t>
    </dgm:pt>
    <dgm:pt modelId="{B856F58A-F7F6-427A-930E-8CFF1E0E52FC}" type="pres">
      <dgm:prSet presAssocID="{F2C426BC-D3D3-4AA6-BE6B-284D7ACD50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4EEA94-DABF-4351-86FC-AB6C1C1AD100}" type="pres">
      <dgm:prSet presAssocID="{B605F48C-4A84-4234-983E-35C200F4022E}" presName="composite" presStyleCnt="0"/>
      <dgm:spPr/>
    </dgm:pt>
    <dgm:pt modelId="{6A5FB161-C150-4B02-A682-4A05B9C44265}" type="pres">
      <dgm:prSet presAssocID="{B605F48C-4A84-4234-983E-35C200F4022E}" presName="rect1" presStyleLbl="trAlignAcc1" presStyleIdx="0" presStyleCnt="4" custScaleY="184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8FEAD-8526-42CF-9435-C8470968E135}" type="pres">
      <dgm:prSet presAssocID="{B605F48C-4A84-4234-983E-35C200F4022E}" presName="rect2" presStyleLbl="fgImgPlace1" presStyleIdx="0" presStyleCnt="4" custScaleX="51034" custScaleY="340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F97BB8-933C-4892-92A7-3B22BC483FB6}" type="pres">
      <dgm:prSet presAssocID="{1A63142C-5E0E-4CB4-9FB2-A27DBDBAD99E}" presName="sibTrans" presStyleCnt="0"/>
      <dgm:spPr/>
    </dgm:pt>
    <dgm:pt modelId="{0F1176CA-C3A6-4D2B-91EC-1369B3D85A7B}" type="pres">
      <dgm:prSet presAssocID="{AF0D963D-83B6-429B-AE4E-4A5873B6EA67}" presName="composite" presStyleCnt="0"/>
      <dgm:spPr/>
    </dgm:pt>
    <dgm:pt modelId="{8E70EB0F-6974-4DB6-BCE3-A44EED48469B}" type="pres">
      <dgm:prSet presAssocID="{AF0D963D-83B6-429B-AE4E-4A5873B6EA67}" presName="rect1" presStyleLbl="trAlignAcc1" presStyleIdx="1" presStyleCnt="4" custScaleY="178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9DEFF-40C5-4936-826C-AD1E906A9AF9}" type="pres">
      <dgm:prSet presAssocID="{AF0D963D-83B6-429B-AE4E-4A5873B6EA67}" presName="rect2" presStyleLbl="fgImgPlace1" presStyleIdx="1" presStyleCnt="4" custScaleX="51034" custScaleY="340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6032D7-61A0-4089-96E9-B5A0E7952008}" type="pres">
      <dgm:prSet presAssocID="{85BC6B38-5C02-43E1-9E98-EE0C39EC3113}" presName="sibTrans" presStyleCnt="0"/>
      <dgm:spPr/>
    </dgm:pt>
    <dgm:pt modelId="{66D1D7FD-A0C2-45FD-9119-7BE43F4463B3}" type="pres">
      <dgm:prSet presAssocID="{26B9C396-49B7-4767-B8E8-42EF0D24FD17}" presName="composite" presStyleCnt="0"/>
      <dgm:spPr/>
    </dgm:pt>
    <dgm:pt modelId="{B77A6164-3AE1-4FFA-A9D4-5DEF147DC346}" type="pres">
      <dgm:prSet presAssocID="{26B9C396-49B7-4767-B8E8-42EF0D24FD17}" presName="rect1" presStyleLbl="trAlignAcc1" presStyleIdx="2" presStyleCnt="4" custScaleY="163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4E045-56C9-4CAA-9F37-B3A4EB6C9128}" type="pres">
      <dgm:prSet presAssocID="{26B9C396-49B7-4767-B8E8-42EF0D24FD17}" presName="rect2" presStyleLbl="fgImgPlace1" presStyleIdx="2" presStyleCnt="4" custScaleX="49060" custScaleY="340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AE3B198-7D81-40B5-8E35-BFC069639F71}" type="pres">
      <dgm:prSet presAssocID="{620C8A85-A9E3-47CF-B93D-4D818699D9B8}" presName="sibTrans" presStyleCnt="0"/>
      <dgm:spPr/>
    </dgm:pt>
    <dgm:pt modelId="{653E2436-E189-4549-B3A8-F8135939BB74}" type="pres">
      <dgm:prSet presAssocID="{C1A980C0-A447-4362-AEB2-4781D288D8CD}" presName="composite" presStyleCnt="0"/>
      <dgm:spPr/>
    </dgm:pt>
    <dgm:pt modelId="{26A6C654-A64A-4567-BCA7-E0CC54DD102D}" type="pres">
      <dgm:prSet presAssocID="{C1A980C0-A447-4362-AEB2-4781D288D8CD}" presName="rect1" presStyleLbl="trAlignAcc1" presStyleIdx="3" presStyleCnt="4" custScaleY="178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7329-0B3F-4F8A-A158-318B83C95645}" type="pres">
      <dgm:prSet presAssocID="{C1A980C0-A447-4362-AEB2-4781D288D8CD}" presName="rect2" presStyleLbl="fgImgPlace1" presStyleIdx="3" presStyleCnt="4" custScaleX="50027" custScaleY="340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054677C-4D38-4D9E-926A-0480EA7EF619}" type="presOf" srcId="{26B9C396-49B7-4767-B8E8-42EF0D24FD17}" destId="{B77A6164-3AE1-4FFA-A9D4-5DEF147DC346}" srcOrd="0" destOrd="0" presId="urn:microsoft.com/office/officeart/2008/layout/PictureStrips"/>
    <dgm:cxn modelId="{64D50D9A-F3BC-4818-9B72-EE06BA637DF4}" type="presOf" srcId="{B605F48C-4A84-4234-983E-35C200F4022E}" destId="{6A5FB161-C150-4B02-A682-4A05B9C44265}" srcOrd="0" destOrd="0" presId="urn:microsoft.com/office/officeart/2008/layout/PictureStrips"/>
    <dgm:cxn modelId="{B58EEBF1-59F6-4272-B7AA-98D1EC0DA010}" srcId="{F2C426BC-D3D3-4AA6-BE6B-284D7ACD50AF}" destId="{26B9C396-49B7-4767-B8E8-42EF0D24FD17}" srcOrd="2" destOrd="0" parTransId="{C970CDFB-B90B-4275-A5E0-6739320530F5}" sibTransId="{620C8A85-A9E3-47CF-B93D-4D818699D9B8}"/>
    <dgm:cxn modelId="{D49A670F-3916-4A68-870E-7784250C5CCE}" srcId="{F2C426BC-D3D3-4AA6-BE6B-284D7ACD50AF}" destId="{B605F48C-4A84-4234-983E-35C200F4022E}" srcOrd="0" destOrd="0" parTransId="{8BC860E6-BE8B-41BA-95E4-7B402AD04552}" sibTransId="{1A63142C-5E0E-4CB4-9FB2-A27DBDBAD99E}"/>
    <dgm:cxn modelId="{467DBB41-F057-4607-932F-25F12EEF92AC}" srcId="{F2C426BC-D3D3-4AA6-BE6B-284D7ACD50AF}" destId="{C1A980C0-A447-4362-AEB2-4781D288D8CD}" srcOrd="3" destOrd="0" parTransId="{2B58E71B-EEF0-47FC-BEEF-5807BE0B4914}" sibTransId="{EF964089-B228-4D4A-A1C9-F5AB19E2CBB1}"/>
    <dgm:cxn modelId="{92DCDBDD-D12E-4B0F-A5C1-E6C2FB6A8858}" srcId="{F2C426BC-D3D3-4AA6-BE6B-284D7ACD50AF}" destId="{AF0D963D-83B6-429B-AE4E-4A5873B6EA67}" srcOrd="1" destOrd="0" parTransId="{5E069211-3637-4E64-AC89-BA2AB3EEC533}" sibTransId="{85BC6B38-5C02-43E1-9E98-EE0C39EC3113}"/>
    <dgm:cxn modelId="{8F399951-B337-4B1F-95AE-6783D26FBDA1}" type="presOf" srcId="{F2C426BC-D3D3-4AA6-BE6B-284D7ACD50AF}" destId="{B856F58A-F7F6-427A-930E-8CFF1E0E52FC}" srcOrd="0" destOrd="0" presId="urn:microsoft.com/office/officeart/2008/layout/PictureStrips"/>
    <dgm:cxn modelId="{8152866E-E2E5-4B8E-9417-94024E996F77}" type="presOf" srcId="{C1A980C0-A447-4362-AEB2-4781D288D8CD}" destId="{26A6C654-A64A-4567-BCA7-E0CC54DD102D}" srcOrd="0" destOrd="0" presId="urn:microsoft.com/office/officeart/2008/layout/PictureStrips"/>
    <dgm:cxn modelId="{8DB34D91-CD7B-4739-A85A-4FEEC9F324F6}" type="presOf" srcId="{AF0D963D-83B6-429B-AE4E-4A5873B6EA67}" destId="{8E70EB0F-6974-4DB6-BCE3-A44EED48469B}" srcOrd="0" destOrd="0" presId="urn:microsoft.com/office/officeart/2008/layout/PictureStrips"/>
    <dgm:cxn modelId="{F5489B88-9A3B-47C0-99C5-A9E3E1A2F92D}" type="presParOf" srcId="{B856F58A-F7F6-427A-930E-8CFF1E0E52FC}" destId="{0C4EEA94-DABF-4351-86FC-AB6C1C1AD100}" srcOrd="0" destOrd="0" presId="urn:microsoft.com/office/officeart/2008/layout/PictureStrips"/>
    <dgm:cxn modelId="{3AF10313-6073-4AEC-9AF8-24DD96257E4D}" type="presParOf" srcId="{0C4EEA94-DABF-4351-86FC-AB6C1C1AD100}" destId="{6A5FB161-C150-4B02-A682-4A05B9C44265}" srcOrd="0" destOrd="0" presId="urn:microsoft.com/office/officeart/2008/layout/PictureStrips"/>
    <dgm:cxn modelId="{67181A90-232E-4C73-A0F5-25CFE4F059AC}" type="presParOf" srcId="{0C4EEA94-DABF-4351-86FC-AB6C1C1AD100}" destId="{E7C8FEAD-8526-42CF-9435-C8470968E135}" srcOrd="1" destOrd="0" presId="urn:microsoft.com/office/officeart/2008/layout/PictureStrips"/>
    <dgm:cxn modelId="{662E9C2D-EDE6-416E-B676-BC842711F456}" type="presParOf" srcId="{B856F58A-F7F6-427A-930E-8CFF1E0E52FC}" destId="{40F97BB8-933C-4892-92A7-3B22BC483FB6}" srcOrd="1" destOrd="0" presId="urn:microsoft.com/office/officeart/2008/layout/PictureStrips"/>
    <dgm:cxn modelId="{CB56267B-D5D9-48BD-B08E-601DC8F4C7B6}" type="presParOf" srcId="{B856F58A-F7F6-427A-930E-8CFF1E0E52FC}" destId="{0F1176CA-C3A6-4D2B-91EC-1369B3D85A7B}" srcOrd="2" destOrd="0" presId="urn:microsoft.com/office/officeart/2008/layout/PictureStrips"/>
    <dgm:cxn modelId="{9EEA0B99-FC9B-4C73-965E-526E8125ACA8}" type="presParOf" srcId="{0F1176CA-C3A6-4D2B-91EC-1369B3D85A7B}" destId="{8E70EB0F-6974-4DB6-BCE3-A44EED48469B}" srcOrd="0" destOrd="0" presId="urn:microsoft.com/office/officeart/2008/layout/PictureStrips"/>
    <dgm:cxn modelId="{0E7F793B-6631-48A8-87D8-FE87F0925B95}" type="presParOf" srcId="{0F1176CA-C3A6-4D2B-91EC-1369B3D85A7B}" destId="{92A9DEFF-40C5-4936-826C-AD1E906A9AF9}" srcOrd="1" destOrd="0" presId="urn:microsoft.com/office/officeart/2008/layout/PictureStrips"/>
    <dgm:cxn modelId="{87E4E3D1-A8EF-4F4D-87DE-5D640954039E}" type="presParOf" srcId="{B856F58A-F7F6-427A-930E-8CFF1E0E52FC}" destId="{106032D7-61A0-4089-96E9-B5A0E7952008}" srcOrd="3" destOrd="0" presId="urn:microsoft.com/office/officeart/2008/layout/PictureStrips"/>
    <dgm:cxn modelId="{B6DFFCE2-D737-46FA-B4EC-5F22C7FFCAE1}" type="presParOf" srcId="{B856F58A-F7F6-427A-930E-8CFF1E0E52FC}" destId="{66D1D7FD-A0C2-45FD-9119-7BE43F4463B3}" srcOrd="4" destOrd="0" presId="urn:microsoft.com/office/officeart/2008/layout/PictureStrips"/>
    <dgm:cxn modelId="{A4014E5E-76B5-4739-A647-46313FDEBEB4}" type="presParOf" srcId="{66D1D7FD-A0C2-45FD-9119-7BE43F4463B3}" destId="{B77A6164-3AE1-4FFA-A9D4-5DEF147DC346}" srcOrd="0" destOrd="0" presId="urn:microsoft.com/office/officeart/2008/layout/PictureStrips"/>
    <dgm:cxn modelId="{EBB1A1DD-C58C-44EE-9C1B-04B191EE5A94}" type="presParOf" srcId="{66D1D7FD-A0C2-45FD-9119-7BE43F4463B3}" destId="{9304E045-56C9-4CAA-9F37-B3A4EB6C9128}" srcOrd="1" destOrd="0" presId="urn:microsoft.com/office/officeart/2008/layout/PictureStrips"/>
    <dgm:cxn modelId="{9BF9DAB5-93EE-48F9-BFBF-8F8B931D7804}" type="presParOf" srcId="{B856F58A-F7F6-427A-930E-8CFF1E0E52FC}" destId="{DAE3B198-7D81-40B5-8E35-BFC069639F71}" srcOrd="5" destOrd="0" presId="urn:microsoft.com/office/officeart/2008/layout/PictureStrips"/>
    <dgm:cxn modelId="{D6810D17-AC5D-4C2D-9D20-2EF3B1963C6B}" type="presParOf" srcId="{B856F58A-F7F6-427A-930E-8CFF1E0E52FC}" destId="{653E2436-E189-4549-B3A8-F8135939BB74}" srcOrd="6" destOrd="0" presId="urn:microsoft.com/office/officeart/2008/layout/PictureStrips"/>
    <dgm:cxn modelId="{43854F02-7845-4472-B039-02C71194CF2D}" type="presParOf" srcId="{653E2436-E189-4549-B3A8-F8135939BB74}" destId="{26A6C654-A64A-4567-BCA7-E0CC54DD102D}" srcOrd="0" destOrd="0" presId="urn:microsoft.com/office/officeart/2008/layout/PictureStrips"/>
    <dgm:cxn modelId="{50CB5B93-3D48-484B-B39F-40D9CF5502F0}" type="presParOf" srcId="{653E2436-E189-4549-B3A8-F8135939BB74}" destId="{B6157329-0B3F-4F8A-A158-318B83C9564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131EB7-0641-4FFA-8BC6-98AEB57F37B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B5DF230-4AEB-4A5C-BB9B-F5AC897C7B6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целях финансовой поддержки СО НКО государственными программами Мурманской области предусмотрены средства на предоставление субсидий СО НКО на предоставление услуг в сфере социального обслуживания населения, образования, физической культуры и спорта, культуры и искусства    </a:t>
          </a:r>
        </a:p>
        <a:p>
          <a:pPr algn="l"/>
          <a:r>
            <a:rPr lang="ru-RU" sz="1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(2018 год – 96,8 млн. руб., 2019 год – 91,5 млн. руб., 2020 год – 108,5 млн. руб.)</a:t>
          </a:r>
          <a:endParaRPr lang="ru-RU" sz="14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3704CC-A6EE-4992-928D-3E53CFED92FB}" type="parTrans" cxnId="{68640901-9EE2-4FBF-91E5-68183BDFDF28}">
      <dgm:prSet/>
      <dgm:spPr/>
      <dgm:t>
        <a:bodyPr/>
        <a:lstStyle/>
        <a:p>
          <a:endParaRPr lang="ru-RU"/>
        </a:p>
      </dgm:t>
    </dgm:pt>
    <dgm:pt modelId="{2ADCDF99-696E-4A85-A9CC-C5EA8B4ED5CE}" type="sibTrans" cxnId="{68640901-9EE2-4FBF-91E5-68183BDFDF28}">
      <dgm:prSet/>
      <dgm:spPr/>
      <dgm:t>
        <a:bodyPr/>
        <a:lstStyle/>
        <a:p>
          <a:endParaRPr lang="ru-RU"/>
        </a:p>
      </dgm:t>
    </dgm:pt>
    <dgm:pt modelId="{28C4A8D5-638F-4BA4-A74E-3125A1686AC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сентябре 2018 года в рамках договора о совместной деятельности Правительства Мурманской области и Мурманского арктического государственного университета на базе молодежного центра технологического и социального предпринимательства «</a:t>
          </a:r>
          <a:r>
            <a:rPr lang="ru-RU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Коворкинг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51» создан Консультационный центр СО НКО. Центр осуществляет деятельность на регулярной основе в вечернее время. Представители некоммерческих организаций могут получить консультации в сфере бухгалтерского учета, юриспруденции, узнать о предстоящих мероприятиях и конкурсных отборах на предоставление субсидий </a:t>
          </a:r>
        </a:p>
      </dgm:t>
    </dgm:pt>
    <dgm:pt modelId="{D753833F-121D-4D62-AA71-BDE36A4759F9}" type="parTrans" cxnId="{731FD435-52B9-4499-AFD4-B18E8C097BF7}">
      <dgm:prSet/>
      <dgm:spPr/>
      <dgm:t>
        <a:bodyPr/>
        <a:lstStyle/>
        <a:p>
          <a:endParaRPr lang="ru-RU"/>
        </a:p>
      </dgm:t>
    </dgm:pt>
    <dgm:pt modelId="{645913BA-CCC6-463B-B4AD-92C1D8E14C43}" type="sibTrans" cxnId="{731FD435-52B9-4499-AFD4-B18E8C097BF7}">
      <dgm:prSet/>
      <dgm:spPr/>
      <dgm:t>
        <a:bodyPr/>
        <a:lstStyle/>
        <a:p>
          <a:endParaRPr lang="ru-RU"/>
        </a:p>
      </dgm:t>
    </dgm:pt>
    <dgm:pt modelId="{B8FD8FCA-EB77-4C61-AAEC-C31532714B9A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Ресурсный центр будет осуществлять поддержку </a:t>
          </a:r>
          <a:r>
            <a:rPr lang="ru-RU" sz="1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разноуровневых</a:t>
          </a:r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организаций – от начинающих </a:t>
          </a:r>
          <a:r>
            <a:rPr lang="ru-RU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(своеобразная Школа для создания СО НКО) </a:t>
          </a:r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 имеющих определенную материальную, организационную, кадровую базу. С учетом разработанного функционала создаваемый объект инфраструктуры поддержки некоммерческих организаций рассчитан на сопровождение информационно-методическими услугами 17 муниципальных образований Мурманской области.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DC2EA-00DD-4C22-8701-C4461207EB4D}" type="parTrans" cxnId="{B2D8F7A2-4CB2-47DB-B553-0930A304345A}">
      <dgm:prSet/>
      <dgm:spPr/>
      <dgm:t>
        <a:bodyPr/>
        <a:lstStyle/>
        <a:p>
          <a:endParaRPr lang="ru-RU"/>
        </a:p>
      </dgm:t>
    </dgm:pt>
    <dgm:pt modelId="{031156BA-570A-4FFD-8845-EAF239952DE2}" type="sibTrans" cxnId="{B2D8F7A2-4CB2-47DB-B553-0930A304345A}">
      <dgm:prSet/>
      <dgm:spPr/>
      <dgm:t>
        <a:bodyPr/>
        <a:lstStyle/>
        <a:p>
          <a:endParaRPr lang="ru-RU"/>
        </a:p>
      </dgm:t>
    </dgm:pt>
    <dgm:pt modelId="{DDA4B45E-CF20-461A-892B-B5BCA97B25E0}" type="pres">
      <dgm:prSet presAssocID="{3F131EB7-0641-4FFA-8BC6-98AEB57F37BA}" presName="linearFlow" presStyleCnt="0">
        <dgm:presLayoutVars>
          <dgm:dir/>
          <dgm:resizeHandles val="exact"/>
        </dgm:presLayoutVars>
      </dgm:prSet>
      <dgm:spPr/>
    </dgm:pt>
    <dgm:pt modelId="{CEB83352-AAF5-4FD7-A3B5-1355445D0509}" type="pres">
      <dgm:prSet presAssocID="{7B5DF230-4AEB-4A5C-BB9B-F5AC897C7B67}" presName="composite" presStyleCnt="0"/>
      <dgm:spPr/>
    </dgm:pt>
    <dgm:pt modelId="{1530110A-C492-4C6F-9D4D-75B244D7FA89}" type="pres">
      <dgm:prSet presAssocID="{7B5DF230-4AEB-4A5C-BB9B-F5AC897C7B67}" presName="imgShp" presStyleLbl="fgImgPlace1" presStyleIdx="0" presStyleCnt="3" custScaleX="33374" custScaleY="33374" custLinFactNeighborX="-89907" custLinFactNeighborY="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2382B8-40B3-4A1C-AA13-51DCC9D3F910}" type="pres">
      <dgm:prSet presAssocID="{7B5DF230-4AEB-4A5C-BB9B-F5AC897C7B67}" presName="txShp" presStyleLbl="node1" presStyleIdx="0" presStyleCnt="3" custScaleX="149611" custScaleY="127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D44BB-3853-481F-89D5-95D3C6A0846E}" type="pres">
      <dgm:prSet presAssocID="{2ADCDF99-696E-4A85-A9CC-C5EA8B4ED5CE}" presName="spacing" presStyleCnt="0"/>
      <dgm:spPr/>
    </dgm:pt>
    <dgm:pt modelId="{D0538432-E190-4EC6-BD26-048B2149717D}" type="pres">
      <dgm:prSet presAssocID="{28C4A8D5-638F-4BA4-A74E-3125A1686AC3}" presName="composite" presStyleCnt="0"/>
      <dgm:spPr/>
    </dgm:pt>
    <dgm:pt modelId="{E0C27433-D772-46F8-A0EE-BF1619A6CA05}" type="pres">
      <dgm:prSet presAssocID="{28C4A8D5-638F-4BA4-A74E-3125A1686AC3}" presName="imgShp" presStyleLbl="fgImgPlace1" presStyleIdx="1" presStyleCnt="3" custScaleX="33374" custScaleY="33374" custLinFactNeighborX="-90538" custLinFactNeighborY="-24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04537E6-E23B-498B-A2C7-3CABB5936D63}" type="pres">
      <dgm:prSet presAssocID="{28C4A8D5-638F-4BA4-A74E-3125A1686AC3}" presName="txShp" presStyleLbl="node1" presStyleIdx="1" presStyleCnt="3" custScaleX="148957" custScaleY="127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32B93-9922-4AEA-B3C5-A7204F984155}" type="pres">
      <dgm:prSet presAssocID="{645913BA-CCC6-463B-B4AD-92C1D8E14C43}" presName="spacing" presStyleCnt="0"/>
      <dgm:spPr/>
    </dgm:pt>
    <dgm:pt modelId="{9EAB40C7-9DAD-44F7-923F-FE133A5FF8B6}" type="pres">
      <dgm:prSet presAssocID="{B8FD8FCA-EB77-4C61-AAEC-C31532714B9A}" presName="composite" presStyleCnt="0"/>
      <dgm:spPr/>
    </dgm:pt>
    <dgm:pt modelId="{78FD9E77-AEDF-44B2-AFE7-6DB9B5B769BE}" type="pres">
      <dgm:prSet presAssocID="{B8FD8FCA-EB77-4C61-AAEC-C31532714B9A}" presName="imgShp" presStyleLbl="fgImgPlace1" presStyleIdx="2" presStyleCnt="3" custScaleX="33374" custScaleY="33374" custLinFactNeighborX="-90538" custLinFactNeighborY="-75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C703EDC-A27F-496A-B02D-D33F12E4AEB9}" type="pres">
      <dgm:prSet presAssocID="{B8FD8FCA-EB77-4C61-AAEC-C31532714B9A}" presName="txShp" presStyleLbl="node1" presStyleIdx="2" presStyleCnt="3" custScaleX="148957" custScaleY="120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FD435-52B9-4499-AFD4-B18E8C097BF7}" srcId="{3F131EB7-0641-4FFA-8BC6-98AEB57F37BA}" destId="{28C4A8D5-638F-4BA4-A74E-3125A1686AC3}" srcOrd="1" destOrd="0" parTransId="{D753833F-121D-4D62-AA71-BDE36A4759F9}" sibTransId="{645913BA-CCC6-463B-B4AD-92C1D8E14C43}"/>
    <dgm:cxn modelId="{30EF6142-56F6-4A1B-A4BD-F07D5A14FDA2}" type="presOf" srcId="{7B5DF230-4AEB-4A5C-BB9B-F5AC897C7B67}" destId="{AF2382B8-40B3-4A1C-AA13-51DCC9D3F910}" srcOrd="0" destOrd="0" presId="urn:microsoft.com/office/officeart/2005/8/layout/vList3#1"/>
    <dgm:cxn modelId="{68640901-9EE2-4FBF-91E5-68183BDFDF28}" srcId="{3F131EB7-0641-4FFA-8BC6-98AEB57F37BA}" destId="{7B5DF230-4AEB-4A5C-BB9B-F5AC897C7B67}" srcOrd="0" destOrd="0" parTransId="{C03704CC-A6EE-4992-928D-3E53CFED92FB}" sibTransId="{2ADCDF99-696E-4A85-A9CC-C5EA8B4ED5CE}"/>
    <dgm:cxn modelId="{D01A4253-C715-4F77-BDF4-39FC1BB7BFF3}" type="presOf" srcId="{28C4A8D5-638F-4BA4-A74E-3125A1686AC3}" destId="{004537E6-E23B-498B-A2C7-3CABB5936D63}" srcOrd="0" destOrd="0" presId="urn:microsoft.com/office/officeart/2005/8/layout/vList3#1"/>
    <dgm:cxn modelId="{67FA6682-9B23-44AD-A9F8-579369C9CEDF}" type="presOf" srcId="{3F131EB7-0641-4FFA-8BC6-98AEB57F37BA}" destId="{DDA4B45E-CF20-461A-892B-B5BCA97B25E0}" srcOrd="0" destOrd="0" presId="urn:microsoft.com/office/officeart/2005/8/layout/vList3#1"/>
    <dgm:cxn modelId="{B2D8F7A2-4CB2-47DB-B553-0930A304345A}" srcId="{3F131EB7-0641-4FFA-8BC6-98AEB57F37BA}" destId="{B8FD8FCA-EB77-4C61-AAEC-C31532714B9A}" srcOrd="2" destOrd="0" parTransId="{019DC2EA-00DD-4C22-8701-C4461207EB4D}" sibTransId="{031156BA-570A-4FFD-8845-EAF239952DE2}"/>
    <dgm:cxn modelId="{69093771-297F-4686-8D87-992CD43CA8A8}" type="presOf" srcId="{B8FD8FCA-EB77-4C61-AAEC-C31532714B9A}" destId="{1C703EDC-A27F-496A-B02D-D33F12E4AEB9}" srcOrd="0" destOrd="0" presId="urn:microsoft.com/office/officeart/2005/8/layout/vList3#1"/>
    <dgm:cxn modelId="{836984D0-F2D8-476D-8172-4697097FCA62}" type="presParOf" srcId="{DDA4B45E-CF20-461A-892B-B5BCA97B25E0}" destId="{CEB83352-AAF5-4FD7-A3B5-1355445D0509}" srcOrd="0" destOrd="0" presId="urn:microsoft.com/office/officeart/2005/8/layout/vList3#1"/>
    <dgm:cxn modelId="{AA70D6C1-150E-4257-BC00-2790027CEBC5}" type="presParOf" srcId="{CEB83352-AAF5-4FD7-A3B5-1355445D0509}" destId="{1530110A-C492-4C6F-9D4D-75B244D7FA89}" srcOrd="0" destOrd="0" presId="urn:microsoft.com/office/officeart/2005/8/layout/vList3#1"/>
    <dgm:cxn modelId="{D8993702-50A6-473D-8750-7F5217E27933}" type="presParOf" srcId="{CEB83352-AAF5-4FD7-A3B5-1355445D0509}" destId="{AF2382B8-40B3-4A1C-AA13-51DCC9D3F910}" srcOrd="1" destOrd="0" presId="urn:microsoft.com/office/officeart/2005/8/layout/vList3#1"/>
    <dgm:cxn modelId="{EE7BCE0B-FBD1-4BC8-BA27-89616071CB7D}" type="presParOf" srcId="{DDA4B45E-CF20-461A-892B-B5BCA97B25E0}" destId="{D64D44BB-3853-481F-89D5-95D3C6A0846E}" srcOrd="1" destOrd="0" presId="urn:microsoft.com/office/officeart/2005/8/layout/vList3#1"/>
    <dgm:cxn modelId="{6DEF3ED4-496C-4288-AA64-9C49A2F2609D}" type="presParOf" srcId="{DDA4B45E-CF20-461A-892B-B5BCA97B25E0}" destId="{D0538432-E190-4EC6-BD26-048B2149717D}" srcOrd="2" destOrd="0" presId="urn:microsoft.com/office/officeart/2005/8/layout/vList3#1"/>
    <dgm:cxn modelId="{E44BD17A-24AB-44E3-B716-3C69EB85C9BA}" type="presParOf" srcId="{D0538432-E190-4EC6-BD26-048B2149717D}" destId="{E0C27433-D772-46F8-A0EE-BF1619A6CA05}" srcOrd="0" destOrd="0" presId="urn:microsoft.com/office/officeart/2005/8/layout/vList3#1"/>
    <dgm:cxn modelId="{57BFD0D4-CAC4-4B97-947C-D8B1C1D41C10}" type="presParOf" srcId="{D0538432-E190-4EC6-BD26-048B2149717D}" destId="{004537E6-E23B-498B-A2C7-3CABB5936D63}" srcOrd="1" destOrd="0" presId="urn:microsoft.com/office/officeart/2005/8/layout/vList3#1"/>
    <dgm:cxn modelId="{49B3DBD8-9D0B-4D71-89E8-8764788F4546}" type="presParOf" srcId="{DDA4B45E-CF20-461A-892B-B5BCA97B25E0}" destId="{CA332B93-9922-4AEA-B3C5-A7204F984155}" srcOrd="3" destOrd="0" presId="urn:microsoft.com/office/officeart/2005/8/layout/vList3#1"/>
    <dgm:cxn modelId="{5CC26175-EB89-4353-8642-091A77A9EFC4}" type="presParOf" srcId="{DDA4B45E-CF20-461A-892B-B5BCA97B25E0}" destId="{9EAB40C7-9DAD-44F7-923F-FE133A5FF8B6}" srcOrd="4" destOrd="0" presId="urn:microsoft.com/office/officeart/2005/8/layout/vList3#1"/>
    <dgm:cxn modelId="{44F39BA0-B2DF-4781-BD36-7117FF86CB98}" type="presParOf" srcId="{9EAB40C7-9DAD-44F7-923F-FE133A5FF8B6}" destId="{78FD9E77-AEDF-44B2-AFE7-6DB9B5B769BE}" srcOrd="0" destOrd="0" presId="urn:microsoft.com/office/officeart/2005/8/layout/vList3#1"/>
    <dgm:cxn modelId="{E7C8EE30-96B7-49A6-BA57-A98FAD7065BF}" type="presParOf" srcId="{9EAB40C7-9DAD-44F7-923F-FE133A5FF8B6}" destId="{1C703EDC-A27F-496A-B02D-D33F12E4AEB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801EF5-BA77-4432-ADEA-DFE175AFB9E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F37BB5-9EAE-4B43-99F4-E0FB5F72D39F}">
      <dgm:prSet phldrT="[Текст]"/>
      <dgm:spPr/>
      <dgm:t>
        <a:bodyPr/>
        <a:lstStyle/>
        <a:p>
          <a:r>
            <a:rPr lang="ru-RU" dirty="0" smtClean="0"/>
            <a:t>Финансовая поддержка</a:t>
          </a:r>
          <a:endParaRPr lang="ru-RU" dirty="0"/>
        </a:p>
      </dgm:t>
    </dgm:pt>
    <dgm:pt modelId="{1AB6F682-6D55-4CDD-9E62-59D268CAD02B}" type="parTrans" cxnId="{BE1BFC9A-E82B-4A3C-99A2-3BBDD3F3372E}">
      <dgm:prSet/>
      <dgm:spPr/>
      <dgm:t>
        <a:bodyPr/>
        <a:lstStyle/>
        <a:p>
          <a:endParaRPr lang="ru-RU"/>
        </a:p>
      </dgm:t>
    </dgm:pt>
    <dgm:pt modelId="{A67B96DC-6D93-46ED-B56B-D28552DC2437}" type="sibTrans" cxnId="{BE1BFC9A-E82B-4A3C-99A2-3BBDD3F3372E}">
      <dgm:prSet/>
      <dgm:spPr/>
      <dgm:t>
        <a:bodyPr/>
        <a:lstStyle/>
        <a:p>
          <a:endParaRPr lang="ru-RU"/>
        </a:p>
      </dgm:t>
    </dgm:pt>
    <dgm:pt modelId="{BC4A4EC7-207D-4EB7-A948-66A9A4ACC1BC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рамках муниципальных программ (подпрограмм) поддержки СО НКО предусмотреть: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79AB62FE-B8D5-4CFA-AC40-E275F58D2C5D}" type="parTrans" cxnId="{5727B57C-CAD6-4C91-B6C2-17F21C57BC03}">
      <dgm:prSet/>
      <dgm:spPr/>
      <dgm:t>
        <a:bodyPr/>
        <a:lstStyle/>
        <a:p>
          <a:endParaRPr lang="ru-RU"/>
        </a:p>
      </dgm:t>
    </dgm:pt>
    <dgm:pt modelId="{3787BBDE-84DF-4C0A-AD39-9951E22C80AD}" type="sibTrans" cxnId="{5727B57C-CAD6-4C91-B6C2-17F21C57BC03}">
      <dgm:prSet/>
      <dgm:spPr/>
      <dgm:t>
        <a:bodyPr/>
        <a:lstStyle/>
        <a:p>
          <a:endParaRPr lang="ru-RU"/>
        </a:p>
      </dgm:t>
    </dgm:pt>
    <dgm:pt modelId="{D50D09C1-99F7-42A5-B2B0-DFF040074089}">
      <dgm:prSet phldrT="[Текст]"/>
      <dgm:spPr/>
      <dgm:t>
        <a:bodyPr/>
        <a:lstStyle/>
        <a:p>
          <a:r>
            <a:rPr lang="ru-RU" dirty="0" smtClean="0"/>
            <a:t>Имущественная поддержка</a:t>
          </a:r>
        </a:p>
      </dgm:t>
    </dgm:pt>
    <dgm:pt modelId="{3FEC5D77-EFD0-44AA-9491-B6F28A6B72CB}" type="parTrans" cxnId="{D841E113-8BE5-4DD6-AA72-4FCB482AE3F3}">
      <dgm:prSet/>
      <dgm:spPr/>
      <dgm:t>
        <a:bodyPr/>
        <a:lstStyle/>
        <a:p>
          <a:endParaRPr lang="ru-RU"/>
        </a:p>
      </dgm:t>
    </dgm:pt>
    <dgm:pt modelId="{7C6B3906-FA10-42BC-B010-A52E81206DFC}" type="sibTrans" cxnId="{D841E113-8BE5-4DD6-AA72-4FCB482AE3F3}">
      <dgm:prSet/>
      <dgm:spPr/>
      <dgm:t>
        <a:bodyPr/>
        <a:lstStyle/>
        <a:p>
          <a:endParaRPr lang="ru-RU"/>
        </a:p>
      </dgm:t>
    </dgm:pt>
    <dgm:pt modelId="{B54D4FB5-94BB-4723-93BA-6D2BBAD81AC7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помещений в безвозмездное пользование, на льготных условиях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5F3BD8-AE49-4E60-AA26-83D566BB33B1}" type="parTrans" cxnId="{EE06E91B-FE1E-4465-AFAD-F8579F98D5BA}">
      <dgm:prSet/>
      <dgm:spPr/>
      <dgm:t>
        <a:bodyPr/>
        <a:lstStyle/>
        <a:p>
          <a:endParaRPr lang="ru-RU"/>
        </a:p>
      </dgm:t>
    </dgm:pt>
    <dgm:pt modelId="{8A23D00B-0EB3-4F1C-BFF9-7A381A431FF8}" type="sibTrans" cxnId="{EE06E91B-FE1E-4465-AFAD-F8579F98D5BA}">
      <dgm:prSet/>
      <dgm:spPr/>
      <dgm:t>
        <a:bodyPr/>
        <a:lstStyle/>
        <a:p>
          <a:endParaRPr lang="ru-RU"/>
        </a:p>
      </dgm:t>
    </dgm:pt>
    <dgm:pt modelId="{93ADAD2E-3731-4800-ACE3-32D62396919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Закрепление в муниципальных правовых актах мер преимущественной поддержки НКО, которые оказывают услуги в социальной сфере по приоритетным направлениям и осуществляют деятельность менее 2 лет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E9BE3-4C3B-4E27-B0CE-7FF6CDF93DDF}" type="parTrans" cxnId="{72F07768-C918-45B6-9989-F736A54676B6}">
      <dgm:prSet/>
      <dgm:spPr/>
      <dgm:t>
        <a:bodyPr/>
        <a:lstStyle/>
        <a:p>
          <a:endParaRPr lang="ru-RU"/>
        </a:p>
      </dgm:t>
    </dgm:pt>
    <dgm:pt modelId="{65326E9C-86A0-4858-9B72-0A9F979F021E}" type="sibTrans" cxnId="{72F07768-C918-45B6-9989-F736A54676B6}">
      <dgm:prSet/>
      <dgm:spPr/>
      <dgm:t>
        <a:bodyPr/>
        <a:lstStyle/>
        <a:p>
          <a:endParaRPr lang="ru-RU"/>
        </a:p>
      </dgm:t>
    </dgm:pt>
    <dgm:pt modelId="{24655B62-EDD8-48CB-A15D-6EE1085E40E8}">
      <dgm:prSet phldrT="[Текст]"/>
      <dgm:spPr/>
      <dgm:t>
        <a:bodyPr/>
        <a:lstStyle/>
        <a:p>
          <a:r>
            <a:rPr lang="ru-RU" dirty="0" smtClean="0"/>
            <a:t>Информационная  поддержка</a:t>
          </a:r>
        </a:p>
      </dgm:t>
    </dgm:pt>
    <dgm:pt modelId="{024767E3-35F0-4F34-852B-277EAC96CB64}" type="parTrans" cxnId="{A7FFCC3C-0D47-49FE-8BAF-51EEEC7EBB9B}">
      <dgm:prSet/>
      <dgm:spPr/>
      <dgm:t>
        <a:bodyPr/>
        <a:lstStyle/>
        <a:p>
          <a:endParaRPr lang="ru-RU"/>
        </a:p>
      </dgm:t>
    </dgm:pt>
    <dgm:pt modelId="{1A9CCE31-7D7F-4C21-A890-A5369EA00D87}" type="sibTrans" cxnId="{A7FFCC3C-0D47-49FE-8BAF-51EEEC7EBB9B}">
      <dgm:prSet/>
      <dgm:spPr/>
      <dgm:t>
        <a:bodyPr/>
        <a:lstStyle/>
        <a:p>
          <a:endParaRPr lang="ru-RU"/>
        </a:p>
      </dgm:t>
    </dgm:pt>
    <dgm:pt modelId="{B28FB3C2-B99C-49C2-A926-54E8D30F6459}">
      <dgm:prSet custT="1"/>
      <dgm:spPr/>
      <dgm:t>
        <a:bodyPr/>
        <a:lstStyle/>
        <a:p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субсидий СО НКО на оказание муниципальных услуг в сфере образования, культуры и искусства, физической культуры и спорта</a:t>
          </a:r>
          <a:endParaRPr lang="ru-RU" sz="12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CF84250-79E5-43E7-9A62-EB0B59F7E8DA}" type="parTrans" cxnId="{FE2834EF-67F0-4C7E-91EB-B2C85C0E1864}">
      <dgm:prSet/>
      <dgm:spPr/>
      <dgm:t>
        <a:bodyPr/>
        <a:lstStyle/>
        <a:p>
          <a:endParaRPr lang="ru-RU"/>
        </a:p>
      </dgm:t>
    </dgm:pt>
    <dgm:pt modelId="{D4136640-02F9-4B85-9F7D-4CB5FDD63172}" type="sibTrans" cxnId="{FE2834EF-67F0-4C7E-91EB-B2C85C0E1864}">
      <dgm:prSet/>
      <dgm:spPr/>
      <dgm:t>
        <a:bodyPr/>
        <a:lstStyle/>
        <a:p>
          <a:endParaRPr lang="ru-RU"/>
        </a:p>
      </dgm:t>
    </dgm:pt>
    <dgm:pt modelId="{B8F9B9DC-E531-4FE5-83BD-998CEE629402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Предоставление на льготных условиях рекламных площадей, находящихся в муниципальной собственности,</a:t>
          </a:r>
          <a:endParaRPr lang="ru-RU" sz="1200" dirty="0"/>
        </a:p>
      </dgm:t>
    </dgm:pt>
    <dgm:pt modelId="{C2767933-7307-4D3C-B19A-07FB3C3C54F3}" type="parTrans" cxnId="{4C560765-C557-4D92-BA27-5197D41FBA50}">
      <dgm:prSet/>
      <dgm:spPr/>
      <dgm:t>
        <a:bodyPr/>
        <a:lstStyle/>
        <a:p>
          <a:endParaRPr lang="ru-RU"/>
        </a:p>
      </dgm:t>
    </dgm:pt>
    <dgm:pt modelId="{FF53B9AC-9585-48CC-8262-9FCEA6D49BA8}" type="sibTrans" cxnId="{4C560765-C557-4D92-BA27-5197D41FBA50}">
      <dgm:prSet/>
      <dgm:spPr/>
      <dgm:t>
        <a:bodyPr/>
        <a:lstStyle/>
        <a:p>
          <a:endParaRPr lang="ru-RU"/>
        </a:p>
      </dgm:t>
    </dgm:pt>
    <dgm:pt modelId="{AD6DEB58-6D32-4B37-A64F-AE1AD6B87EEA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-Выделение бесплатного эфирного времени, бесплатной печатной площади муниципальными организациями, осуществляющими теле- и (или) радиовещание, редакциями муниципальных периодических печатных изданий</a:t>
          </a:r>
          <a:endParaRPr lang="ru-RU" sz="1200" dirty="0"/>
        </a:p>
      </dgm:t>
    </dgm:pt>
    <dgm:pt modelId="{640F9ED0-0B86-4D53-B882-D8601371AEB5}" type="parTrans" cxnId="{5B3327BE-0EBE-42A6-88BA-B2BC84DFCD99}">
      <dgm:prSet/>
      <dgm:spPr/>
      <dgm:t>
        <a:bodyPr/>
        <a:lstStyle/>
        <a:p>
          <a:endParaRPr lang="ru-RU"/>
        </a:p>
      </dgm:t>
    </dgm:pt>
    <dgm:pt modelId="{FD749C09-C1D3-4370-BFC7-168E46B3170B}" type="sibTrans" cxnId="{5B3327BE-0EBE-42A6-88BA-B2BC84DFCD99}">
      <dgm:prSet/>
      <dgm:spPr/>
      <dgm:t>
        <a:bodyPr/>
        <a:lstStyle/>
        <a:p>
          <a:endParaRPr lang="ru-RU"/>
        </a:p>
      </dgm:t>
    </dgm:pt>
    <dgm:pt modelId="{B1814AEF-0357-4A4E-BDA5-65CC4F97B3D7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помещений для проведения мероприятий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6B68C-7F5E-4FE6-B6E5-12C658787180}" type="parTrans" cxnId="{C4B18291-5AB7-4E61-9A30-5027B269A263}">
      <dgm:prSet/>
      <dgm:spPr/>
      <dgm:t>
        <a:bodyPr/>
        <a:lstStyle/>
        <a:p>
          <a:endParaRPr lang="ru-RU"/>
        </a:p>
      </dgm:t>
    </dgm:pt>
    <dgm:pt modelId="{016BE597-C7BB-4FCE-8F16-48F9F9B9A6DB}" type="sibTrans" cxnId="{C4B18291-5AB7-4E61-9A30-5027B269A263}">
      <dgm:prSet/>
      <dgm:spPr/>
      <dgm:t>
        <a:bodyPr/>
        <a:lstStyle/>
        <a:p>
          <a:endParaRPr lang="ru-RU"/>
        </a:p>
      </dgm:t>
    </dgm:pt>
    <dgm:pt modelId="{F1ABC624-CEB9-42E0-B6DE-4CC5040CA86F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меры поддержки инициативных групп на этапе регистрации НКО, проводить конкурсы субсидий, которые бы компенсировали первоначальные затраты на регистрацию НКО и запуск деятельности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9225FBD8-67DE-42F7-A6DC-7D9C8823CCD5}" type="parTrans" cxnId="{A8DB978E-69DC-45EE-A0F7-0B49563803A1}">
      <dgm:prSet/>
      <dgm:spPr/>
      <dgm:t>
        <a:bodyPr/>
        <a:lstStyle/>
        <a:p>
          <a:endParaRPr lang="ru-RU"/>
        </a:p>
      </dgm:t>
    </dgm:pt>
    <dgm:pt modelId="{8E2BFC17-F25A-4C36-BD74-FCCD89BB8DE1}" type="sibTrans" cxnId="{A8DB978E-69DC-45EE-A0F7-0B49563803A1}">
      <dgm:prSet/>
      <dgm:spPr/>
      <dgm:t>
        <a:bodyPr/>
        <a:lstStyle/>
        <a:p>
          <a:endParaRPr lang="ru-RU"/>
        </a:p>
      </dgm:t>
    </dgm:pt>
    <dgm:pt modelId="{83A04E1D-4E57-41AB-A61E-23A9265043E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на уровне муниципалитета уполномоченного органа (ответственного лица), осуществляющего взаимодействие с СО НКО, а также планируемым Ресурсным центром СО НКО</a:t>
          </a:r>
          <a:endParaRPr lang="ru-RU" sz="1100" dirty="0"/>
        </a:p>
      </dgm:t>
    </dgm:pt>
    <dgm:pt modelId="{874D1CA6-3087-4E6B-B484-362F21A5ABAA}" type="parTrans" cxnId="{A876CE88-827A-4C5E-BF2C-CC59089124BF}">
      <dgm:prSet/>
      <dgm:spPr/>
      <dgm:t>
        <a:bodyPr/>
        <a:lstStyle/>
        <a:p>
          <a:endParaRPr lang="ru-RU"/>
        </a:p>
      </dgm:t>
    </dgm:pt>
    <dgm:pt modelId="{80D69E7C-FE94-45F8-B89F-00D45163A545}" type="sibTrans" cxnId="{A876CE88-827A-4C5E-BF2C-CC59089124BF}">
      <dgm:prSet/>
      <dgm:spPr/>
      <dgm:t>
        <a:bodyPr/>
        <a:lstStyle/>
        <a:p>
          <a:endParaRPr lang="ru-RU"/>
        </a:p>
      </dgm:t>
    </dgm:pt>
    <dgm:pt modelId="{10E1D010-D4AA-4D1B-A2E3-BA452A56B454}" type="pres">
      <dgm:prSet presAssocID="{60801EF5-BA77-4432-ADEA-DFE175AFB9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7C2363-35BE-47CC-B4CF-43FB507E97A3}" type="pres">
      <dgm:prSet presAssocID="{17F37BB5-9EAE-4B43-99F4-E0FB5F72D39F}" presName="linNode" presStyleCnt="0"/>
      <dgm:spPr/>
    </dgm:pt>
    <dgm:pt modelId="{C746E975-0DB7-4F55-A81C-E6E96C49D9CE}" type="pres">
      <dgm:prSet presAssocID="{17F37BB5-9EAE-4B43-99F4-E0FB5F72D39F}" presName="parentShp" presStyleLbl="node1" presStyleIdx="0" presStyleCnt="3" custScaleX="71215" custScaleY="117731" custLinFactNeighborX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C74CE-F93D-4EC0-B2AF-0102CC258F90}" type="pres">
      <dgm:prSet presAssocID="{17F37BB5-9EAE-4B43-99F4-E0FB5F72D39F}" presName="childShp" presStyleLbl="bgAccFollowNode1" presStyleIdx="0" presStyleCnt="3" custScaleX="119190" custScaleY="14002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032C2-55BA-4570-A516-75CE6C65B5F3}" type="pres">
      <dgm:prSet presAssocID="{A67B96DC-6D93-46ED-B56B-D28552DC2437}" presName="spacing" presStyleCnt="0"/>
      <dgm:spPr/>
    </dgm:pt>
    <dgm:pt modelId="{DBFBC56F-CEB0-41C7-8A87-6AED1FBDA44F}" type="pres">
      <dgm:prSet presAssocID="{D50D09C1-99F7-42A5-B2B0-DFF040074089}" presName="linNode" presStyleCnt="0"/>
      <dgm:spPr/>
    </dgm:pt>
    <dgm:pt modelId="{EACC5FEE-6F76-415E-AE1E-CEE36EE2DC6D}" type="pres">
      <dgm:prSet presAssocID="{D50D09C1-99F7-42A5-B2B0-DFF040074089}" presName="parentShp" presStyleLbl="node1" presStyleIdx="1" presStyleCnt="3" custScaleX="72116" custScaleY="129609" custLinFactNeighborX="-637" custLinFactNeighborY="-3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52729-4E1B-426D-91BD-ED38A40BA306}" type="pres">
      <dgm:prSet presAssocID="{D50D09C1-99F7-42A5-B2B0-DFF040074089}" presName="childShp" presStyleLbl="bgAccFollowNode1" presStyleIdx="1" presStyleCnt="3" custScaleX="118589" custScaleY="137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36450-7FEF-4E08-B7DD-1FD7E9CC8797}" type="pres">
      <dgm:prSet presAssocID="{7C6B3906-FA10-42BC-B010-A52E81206DFC}" presName="spacing" presStyleCnt="0"/>
      <dgm:spPr/>
    </dgm:pt>
    <dgm:pt modelId="{7420C0BA-4531-4E41-9402-1C3ACB0C3052}" type="pres">
      <dgm:prSet presAssocID="{24655B62-EDD8-48CB-A15D-6EE1085E40E8}" presName="linNode" presStyleCnt="0"/>
      <dgm:spPr/>
    </dgm:pt>
    <dgm:pt modelId="{6FC6F1D9-9780-4D4F-8744-B523CFC5B6FE}" type="pres">
      <dgm:prSet presAssocID="{24655B62-EDD8-48CB-A15D-6EE1085E40E8}" presName="parentShp" presStyleLbl="node1" presStyleIdx="2" presStyleCnt="3" custScaleX="72116" custScaleY="136199" custLinFactNeighborX="-91" custLinFactNeighborY="-4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EFAF4-A616-4789-8496-DACD6D2E800E}" type="pres">
      <dgm:prSet presAssocID="{24655B62-EDD8-48CB-A15D-6EE1085E40E8}" presName="childShp" presStyleLbl="bgAccFollowNode1" presStyleIdx="2" presStyleCnt="3" custScaleX="118589" custScaleY="1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6E91B-FE1E-4465-AFAD-F8579F98D5BA}" srcId="{D50D09C1-99F7-42A5-B2B0-DFF040074089}" destId="{B54D4FB5-94BB-4723-93BA-6D2BBAD81AC7}" srcOrd="0" destOrd="0" parTransId="{C65F3BD8-AE49-4E60-AA26-83D566BB33B1}" sibTransId="{8A23D00B-0EB3-4F1C-BFF9-7A381A431FF8}"/>
    <dgm:cxn modelId="{A8DB978E-69DC-45EE-A0F7-0B49563803A1}" srcId="{17F37BB5-9EAE-4B43-99F4-E0FB5F72D39F}" destId="{F1ABC624-CEB9-42E0-B6DE-4CC5040CA86F}" srcOrd="1" destOrd="0" parTransId="{9225FBD8-67DE-42F7-A6DC-7D9C8823CCD5}" sibTransId="{8E2BFC17-F25A-4C36-BD74-FCCD89BB8DE1}"/>
    <dgm:cxn modelId="{5B3327BE-0EBE-42A6-88BA-B2BC84DFCD99}" srcId="{24655B62-EDD8-48CB-A15D-6EE1085E40E8}" destId="{AD6DEB58-6D32-4B37-A64F-AE1AD6B87EEA}" srcOrd="2" destOrd="0" parTransId="{640F9ED0-0B86-4D53-B882-D8601371AEB5}" sibTransId="{FD749C09-C1D3-4370-BFC7-168E46B3170B}"/>
    <dgm:cxn modelId="{CCC59EE1-FF59-4867-83AB-EB1E5A357342}" type="presOf" srcId="{BC4A4EC7-207D-4EB7-A948-66A9A4ACC1BC}" destId="{B92C74CE-F93D-4EC0-B2AF-0102CC258F90}" srcOrd="0" destOrd="0" presId="urn:microsoft.com/office/officeart/2005/8/layout/vList6"/>
    <dgm:cxn modelId="{D841E113-8BE5-4DD6-AA72-4FCB482AE3F3}" srcId="{60801EF5-BA77-4432-ADEA-DFE175AFB9E9}" destId="{D50D09C1-99F7-42A5-B2B0-DFF040074089}" srcOrd="1" destOrd="0" parTransId="{3FEC5D77-EFD0-44AA-9491-B6F28A6B72CB}" sibTransId="{7C6B3906-FA10-42BC-B010-A52E81206DFC}"/>
    <dgm:cxn modelId="{FE2834EF-67F0-4C7E-91EB-B2C85C0E1864}" srcId="{17F37BB5-9EAE-4B43-99F4-E0FB5F72D39F}" destId="{B28FB3C2-B99C-49C2-A926-54E8D30F6459}" srcOrd="2" destOrd="0" parTransId="{DCF84250-79E5-43E7-9A62-EB0B59F7E8DA}" sibTransId="{D4136640-02F9-4B85-9F7D-4CB5FDD63172}"/>
    <dgm:cxn modelId="{73FF6F5E-C849-4771-825E-176494219A80}" type="presOf" srcId="{B54D4FB5-94BB-4723-93BA-6D2BBAD81AC7}" destId="{5BD52729-4E1B-426D-91BD-ED38A40BA306}" srcOrd="0" destOrd="0" presId="urn:microsoft.com/office/officeart/2005/8/layout/vList6"/>
    <dgm:cxn modelId="{BE1BFC9A-E82B-4A3C-99A2-3BBDD3F3372E}" srcId="{60801EF5-BA77-4432-ADEA-DFE175AFB9E9}" destId="{17F37BB5-9EAE-4B43-99F4-E0FB5F72D39F}" srcOrd="0" destOrd="0" parTransId="{1AB6F682-6D55-4CDD-9E62-59D268CAD02B}" sibTransId="{A67B96DC-6D93-46ED-B56B-D28552DC2437}"/>
    <dgm:cxn modelId="{5727B57C-CAD6-4C91-B6C2-17F21C57BC03}" srcId="{17F37BB5-9EAE-4B43-99F4-E0FB5F72D39F}" destId="{BC4A4EC7-207D-4EB7-A948-66A9A4ACC1BC}" srcOrd="0" destOrd="0" parTransId="{79AB62FE-B8D5-4CFA-AC40-E275F58D2C5D}" sibTransId="{3787BBDE-84DF-4C0A-AD39-9951E22C80AD}"/>
    <dgm:cxn modelId="{CEF367D2-3437-411F-BF1B-1BB21618030A}" type="presOf" srcId="{93ADAD2E-3731-4800-ACE3-32D623969195}" destId="{5BD52729-4E1B-426D-91BD-ED38A40BA306}" srcOrd="0" destOrd="1" presId="urn:microsoft.com/office/officeart/2005/8/layout/vList6"/>
    <dgm:cxn modelId="{7C8D8637-B785-426C-8DD5-C81C42B02894}" type="presOf" srcId="{AD6DEB58-6D32-4B37-A64F-AE1AD6B87EEA}" destId="{EBCEFAF4-A616-4789-8496-DACD6D2E800E}" srcOrd="0" destOrd="2" presId="urn:microsoft.com/office/officeart/2005/8/layout/vList6"/>
    <dgm:cxn modelId="{A7FFCC3C-0D47-49FE-8BAF-51EEEC7EBB9B}" srcId="{60801EF5-BA77-4432-ADEA-DFE175AFB9E9}" destId="{24655B62-EDD8-48CB-A15D-6EE1085E40E8}" srcOrd="2" destOrd="0" parTransId="{024767E3-35F0-4F34-852B-277EAC96CB64}" sibTransId="{1A9CCE31-7D7F-4C21-A890-A5369EA00D87}"/>
    <dgm:cxn modelId="{E63715B1-50C0-463B-9B9D-1F7B986DFCF6}" type="presOf" srcId="{17F37BB5-9EAE-4B43-99F4-E0FB5F72D39F}" destId="{C746E975-0DB7-4F55-A81C-E6E96C49D9CE}" srcOrd="0" destOrd="0" presId="urn:microsoft.com/office/officeart/2005/8/layout/vList6"/>
    <dgm:cxn modelId="{6AFE85D1-0F86-4E07-A979-2BAA35F74373}" type="presOf" srcId="{B8F9B9DC-E531-4FE5-83BD-998CEE629402}" destId="{EBCEFAF4-A616-4789-8496-DACD6D2E800E}" srcOrd="0" destOrd="1" presId="urn:microsoft.com/office/officeart/2005/8/layout/vList6"/>
    <dgm:cxn modelId="{72F07768-C918-45B6-9989-F736A54676B6}" srcId="{D50D09C1-99F7-42A5-B2B0-DFF040074089}" destId="{93ADAD2E-3731-4800-ACE3-32D623969195}" srcOrd="1" destOrd="0" parTransId="{F17E9BE3-4C3B-4E27-B0CE-7FF6CDF93DDF}" sibTransId="{65326E9C-86A0-4858-9B72-0A9F979F021E}"/>
    <dgm:cxn modelId="{C4B18291-5AB7-4E61-9A30-5027B269A263}" srcId="{D50D09C1-99F7-42A5-B2B0-DFF040074089}" destId="{B1814AEF-0357-4A4E-BDA5-65CC4F97B3D7}" srcOrd="2" destOrd="0" parTransId="{EFF6B68C-7F5E-4FE6-B6E5-12C658787180}" sibTransId="{016BE597-C7BB-4FCE-8F16-48F9F9B9A6DB}"/>
    <dgm:cxn modelId="{A9A0BD2F-55B3-4949-9262-830CBD690E87}" type="presOf" srcId="{B1814AEF-0357-4A4E-BDA5-65CC4F97B3D7}" destId="{5BD52729-4E1B-426D-91BD-ED38A40BA306}" srcOrd="0" destOrd="2" presId="urn:microsoft.com/office/officeart/2005/8/layout/vList6"/>
    <dgm:cxn modelId="{55AB5FD0-7B57-48C0-BE0F-1F4DED01DF9D}" type="presOf" srcId="{24655B62-EDD8-48CB-A15D-6EE1085E40E8}" destId="{6FC6F1D9-9780-4D4F-8744-B523CFC5B6FE}" srcOrd="0" destOrd="0" presId="urn:microsoft.com/office/officeart/2005/8/layout/vList6"/>
    <dgm:cxn modelId="{7A1DC341-184D-456B-80C2-0CB0E55980EC}" type="presOf" srcId="{B28FB3C2-B99C-49C2-A926-54E8D30F6459}" destId="{B92C74CE-F93D-4EC0-B2AF-0102CC258F90}" srcOrd="0" destOrd="2" presId="urn:microsoft.com/office/officeart/2005/8/layout/vList6"/>
    <dgm:cxn modelId="{4C560765-C557-4D92-BA27-5197D41FBA50}" srcId="{24655B62-EDD8-48CB-A15D-6EE1085E40E8}" destId="{B8F9B9DC-E531-4FE5-83BD-998CEE629402}" srcOrd="1" destOrd="0" parTransId="{C2767933-7307-4D3C-B19A-07FB3C3C54F3}" sibTransId="{FF53B9AC-9585-48CC-8262-9FCEA6D49BA8}"/>
    <dgm:cxn modelId="{DEECDD8E-7C25-4F89-9CCF-480D98680875}" type="presOf" srcId="{F1ABC624-CEB9-42E0-B6DE-4CC5040CA86F}" destId="{B92C74CE-F93D-4EC0-B2AF-0102CC258F90}" srcOrd="0" destOrd="1" presId="urn:microsoft.com/office/officeart/2005/8/layout/vList6"/>
    <dgm:cxn modelId="{486A4EF5-523D-447F-91A5-2EA5B4F02E12}" type="presOf" srcId="{60801EF5-BA77-4432-ADEA-DFE175AFB9E9}" destId="{10E1D010-D4AA-4D1B-A2E3-BA452A56B454}" srcOrd="0" destOrd="0" presId="urn:microsoft.com/office/officeart/2005/8/layout/vList6"/>
    <dgm:cxn modelId="{AC512367-1783-4E06-8CC5-4C73C054E21C}" type="presOf" srcId="{D50D09C1-99F7-42A5-B2B0-DFF040074089}" destId="{EACC5FEE-6F76-415E-AE1E-CEE36EE2DC6D}" srcOrd="0" destOrd="0" presId="urn:microsoft.com/office/officeart/2005/8/layout/vList6"/>
    <dgm:cxn modelId="{39979577-21EF-43AC-82E7-97C030021E3A}" type="presOf" srcId="{83A04E1D-4E57-41AB-A61E-23A9265043EB}" destId="{EBCEFAF4-A616-4789-8496-DACD6D2E800E}" srcOrd="0" destOrd="0" presId="urn:microsoft.com/office/officeart/2005/8/layout/vList6"/>
    <dgm:cxn modelId="{A876CE88-827A-4C5E-BF2C-CC59089124BF}" srcId="{24655B62-EDD8-48CB-A15D-6EE1085E40E8}" destId="{83A04E1D-4E57-41AB-A61E-23A9265043EB}" srcOrd="0" destOrd="0" parTransId="{874D1CA6-3087-4E6B-B484-362F21A5ABAA}" sibTransId="{80D69E7C-FE94-45F8-B89F-00D45163A545}"/>
    <dgm:cxn modelId="{B1D90CAF-4BF2-42FD-8BC3-954B5BBECF1E}" type="presParOf" srcId="{10E1D010-D4AA-4D1B-A2E3-BA452A56B454}" destId="{A77C2363-35BE-47CC-B4CF-43FB507E97A3}" srcOrd="0" destOrd="0" presId="urn:microsoft.com/office/officeart/2005/8/layout/vList6"/>
    <dgm:cxn modelId="{46B2741C-8D00-4C2C-8B43-A468760C2834}" type="presParOf" srcId="{A77C2363-35BE-47CC-B4CF-43FB507E97A3}" destId="{C746E975-0DB7-4F55-A81C-E6E96C49D9CE}" srcOrd="0" destOrd="0" presId="urn:microsoft.com/office/officeart/2005/8/layout/vList6"/>
    <dgm:cxn modelId="{86BDE8B0-4B81-481F-99FF-6BEC9A4171C3}" type="presParOf" srcId="{A77C2363-35BE-47CC-B4CF-43FB507E97A3}" destId="{B92C74CE-F93D-4EC0-B2AF-0102CC258F90}" srcOrd="1" destOrd="0" presId="urn:microsoft.com/office/officeart/2005/8/layout/vList6"/>
    <dgm:cxn modelId="{5D7783BD-EAA5-4501-B287-C647105064B8}" type="presParOf" srcId="{10E1D010-D4AA-4D1B-A2E3-BA452A56B454}" destId="{C44032C2-55BA-4570-A516-75CE6C65B5F3}" srcOrd="1" destOrd="0" presId="urn:microsoft.com/office/officeart/2005/8/layout/vList6"/>
    <dgm:cxn modelId="{91935199-28AA-4ECA-9470-3BEF7FCA24A6}" type="presParOf" srcId="{10E1D010-D4AA-4D1B-A2E3-BA452A56B454}" destId="{DBFBC56F-CEB0-41C7-8A87-6AED1FBDA44F}" srcOrd="2" destOrd="0" presId="urn:microsoft.com/office/officeart/2005/8/layout/vList6"/>
    <dgm:cxn modelId="{A40FC10E-B1E0-47CB-B15A-3B76541A210F}" type="presParOf" srcId="{DBFBC56F-CEB0-41C7-8A87-6AED1FBDA44F}" destId="{EACC5FEE-6F76-415E-AE1E-CEE36EE2DC6D}" srcOrd="0" destOrd="0" presId="urn:microsoft.com/office/officeart/2005/8/layout/vList6"/>
    <dgm:cxn modelId="{1AE1CEB7-AD76-4631-8C76-EC0C7A603DBD}" type="presParOf" srcId="{DBFBC56F-CEB0-41C7-8A87-6AED1FBDA44F}" destId="{5BD52729-4E1B-426D-91BD-ED38A40BA306}" srcOrd="1" destOrd="0" presId="urn:microsoft.com/office/officeart/2005/8/layout/vList6"/>
    <dgm:cxn modelId="{53BE8515-5D17-4DCF-95D9-677FFCD8EAA4}" type="presParOf" srcId="{10E1D010-D4AA-4D1B-A2E3-BA452A56B454}" destId="{05A36450-7FEF-4E08-B7DD-1FD7E9CC8797}" srcOrd="3" destOrd="0" presId="urn:microsoft.com/office/officeart/2005/8/layout/vList6"/>
    <dgm:cxn modelId="{FC1D5760-61B3-4720-9024-1D07F6F22A41}" type="presParOf" srcId="{10E1D010-D4AA-4D1B-A2E3-BA452A56B454}" destId="{7420C0BA-4531-4E41-9402-1C3ACB0C3052}" srcOrd="4" destOrd="0" presId="urn:microsoft.com/office/officeart/2005/8/layout/vList6"/>
    <dgm:cxn modelId="{B2E56601-8019-4499-B623-3C1204F500B1}" type="presParOf" srcId="{7420C0BA-4531-4E41-9402-1C3ACB0C3052}" destId="{6FC6F1D9-9780-4D4F-8744-B523CFC5B6FE}" srcOrd="0" destOrd="0" presId="urn:microsoft.com/office/officeart/2005/8/layout/vList6"/>
    <dgm:cxn modelId="{4048A7BD-11E4-43E2-B19E-46AC0DCB5889}" type="presParOf" srcId="{7420C0BA-4531-4E41-9402-1C3ACB0C3052}" destId="{EBCEFAF4-A616-4789-8496-DACD6D2E80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8AD891-3ED7-47D6-A312-86E1C0329C66}">
      <dsp:nvSpPr>
        <dsp:cNvPr id="0" name=""/>
        <dsp:cNvSpPr/>
      </dsp:nvSpPr>
      <dsp:spPr>
        <a:xfrm>
          <a:off x="168312" y="0"/>
          <a:ext cx="3464312" cy="3628692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146F3-9564-4753-AC97-5BEE1341B81E}">
      <dsp:nvSpPr>
        <dsp:cNvPr id="0" name=""/>
        <dsp:cNvSpPr/>
      </dsp:nvSpPr>
      <dsp:spPr>
        <a:xfrm>
          <a:off x="1844586" y="363223"/>
          <a:ext cx="2358649" cy="515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1"/>
              </a:solidFill>
            </a:rPr>
            <a:t>регионы-лидеры </a:t>
          </a:r>
          <a:endParaRPr lang="ru-RU" sz="1300" i="1" kern="1200" dirty="0">
            <a:solidFill>
              <a:schemeClr val="tx1"/>
            </a:solidFill>
          </a:endParaRPr>
        </a:p>
      </dsp:txBody>
      <dsp:txXfrm>
        <a:off x="1844586" y="363223"/>
        <a:ext cx="2358649" cy="515954"/>
      </dsp:txXfrm>
    </dsp:sp>
    <dsp:sp modelId="{E419A907-7FFB-4DAB-B9BC-0534436E5B26}">
      <dsp:nvSpPr>
        <dsp:cNvPr id="0" name=""/>
        <dsp:cNvSpPr/>
      </dsp:nvSpPr>
      <dsp:spPr>
        <a:xfrm>
          <a:off x="1844586" y="943672"/>
          <a:ext cx="2358649" cy="515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rgbClr val="C00000"/>
              </a:solidFill>
            </a:rPr>
            <a:t>регионы – кандидаты на лидерство</a:t>
          </a:r>
        </a:p>
      </dsp:txBody>
      <dsp:txXfrm>
        <a:off x="1844586" y="943672"/>
        <a:ext cx="2358649" cy="515954"/>
      </dsp:txXfrm>
    </dsp:sp>
    <dsp:sp modelId="{7E901C3A-D51D-498F-8C07-BF7353B9B00B}">
      <dsp:nvSpPr>
        <dsp:cNvPr id="0" name=""/>
        <dsp:cNvSpPr/>
      </dsp:nvSpPr>
      <dsp:spPr>
        <a:xfrm>
          <a:off x="1844586" y="1524121"/>
          <a:ext cx="2358649" cy="515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smtClean="0">
              <a:solidFill>
                <a:schemeClr val="tx1"/>
              </a:solidFill>
            </a:rPr>
            <a:t>регионы со средним уровнем</a:t>
          </a:r>
          <a:endParaRPr lang="ru-RU" sz="1300" i="1" kern="1200" dirty="0" smtClean="0">
            <a:solidFill>
              <a:schemeClr val="tx1"/>
            </a:solidFill>
          </a:endParaRPr>
        </a:p>
      </dsp:txBody>
      <dsp:txXfrm>
        <a:off x="1844586" y="1524121"/>
        <a:ext cx="2358649" cy="515954"/>
      </dsp:txXfrm>
    </dsp:sp>
    <dsp:sp modelId="{E1979D8A-5C6C-4D71-80C7-AF59AA0EA411}">
      <dsp:nvSpPr>
        <dsp:cNvPr id="0" name=""/>
        <dsp:cNvSpPr/>
      </dsp:nvSpPr>
      <dsp:spPr>
        <a:xfrm>
          <a:off x="1844586" y="2104570"/>
          <a:ext cx="2358649" cy="515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smtClean="0">
              <a:solidFill>
                <a:schemeClr val="tx1"/>
              </a:solidFill>
            </a:rPr>
            <a:t>регионы, делающие первые шаги к успеху</a:t>
          </a:r>
          <a:endParaRPr lang="ru-RU" sz="1300" i="1" kern="1200" dirty="0" smtClean="0">
            <a:solidFill>
              <a:schemeClr val="tx1"/>
            </a:solidFill>
          </a:endParaRPr>
        </a:p>
      </dsp:txBody>
      <dsp:txXfrm>
        <a:off x="1844586" y="2104570"/>
        <a:ext cx="2358649" cy="515954"/>
      </dsp:txXfrm>
    </dsp:sp>
    <dsp:sp modelId="{FCE57A07-2DA3-469E-9627-E97A4557DB1A}">
      <dsp:nvSpPr>
        <dsp:cNvPr id="0" name=""/>
        <dsp:cNvSpPr/>
      </dsp:nvSpPr>
      <dsp:spPr>
        <a:xfrm>
          <a:off x="1844586" y="2685019"/>
          <a:ext cx="2358649" cy="515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1"/>
              </a:solidFill>
            </a:rPr>
            <a:t>регионы с наибольшим потенциалом роста</a:t>
          </a:r>
          <a:endParaRPr lang="ru-RU" sz="1300" kern="1200" dirty="0"/>
        </a:p>
      </dsp:txBody>
      <dsp:txXfrm>
        <a:off x="1844586" y="2685019"/>
        <a:ext cx="2358649" cy="5159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8B2E52-D6B7-4F4C-9DEC-DC573EF7BC87}">
      <dsp:nvSpPr>
        <dsp:cNvPr id="0" name=""/>
        <dsp:cNvSpPr/>
      </dsp:nvSpPr>
      <dsp:spPr>
        <a:xfrm>
          <a:off x="96145" y="118980"/>
          <a:ext cx="4067284" cy="12710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0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Количество СО НКО на территории субъекта РФ на 10,0 тыс. населения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12,8 ед.</a:t>
          </a:r>
          <a:endParaRPr lang="ru-RU" sz="1400" kern="1200" dirty="0"/>
        </a:p>
      </dsp:txBody>
      <dsp:txXfrm>
        <a:off x="96145" y="118980"/>
        <a:ext cx="4067284" cy="1271026"/>
      </dsp:txXfrm>
    </dsp:sp>
    <dsp:sp modelId="{781DB756-372E-4322-8A19-112BC22BB9C8}">
      <dsp:nvSpPr>
        <dsp:cNvPr id="0" name=""/>
        <dsp:cNvSpPr/>
      </dsp:nvSpPr>
      <dsp:spPr>
        <a:xfrm>
          <a:off x="149375" y="382311"/>
          <a:ext cx="444316" cy="44073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109BE-D925-4FA9-B5B2-EE56C9DA2C2A}">
      <dsp:nvSpPr>
        <dsp:cNvPr id="0" name=""/>
        <dsp:cNvSpPr/>
      </dsp:nvSpPr>
      <dsp:spPr>
        <a:xfrm>
          <a:off x="4427533" y="118980"/>
          <a:ext cx="4067284" cy="12710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08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Доля выпадающих доходов в связи с применением налоговых льгот для СО НКО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налоговых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доходах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субъекта РФ </a:t>
          </a:r>
          <a:endParaRPr lang="ru-RU" sz="1300" kern="1200" dirty="0" smtClean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область – 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0 %</a:t>
          </a:r>
          <a:endParaRPr lang="ru-RU" sz="1300" kern="1200" dirty="0"/>
        </a:p>
      </dsp:txBody>
      <dsp:txXfrm>
        <a:off x="4427533" y="118980"/>
        <a:ext cx="4067284" cy="1271026"/>
      </dsp:txXfrm>
    </dsp:sp>
    <dsp:sp modelId="{FB98D760-0A43-4BCD-B415-6906D786C537}">
      <dsp:nvSpPr>
        <dsp:cNvPr id="0" name=""/>
        <dsp:cNvSpPr/>
      </dsp:nvSpPr>
      <dsp:spPr>
        <a:xfrm>
          <a:off x="4491525" y="386888"/>
          <a:ext cx="422794" cy="4315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976E7-5D09-4F36-8467-81F80D08F4D7}">
      <dsp:nvSpPr>
        <dsp:cNvPr id="0" name=""/>
        <dsp:cNvSpPr/>
      </dsp:nvSpPr>
      <dsp:spPr>
        <a:xfrm>
          <a:off x="85366" y="1535468"/>
          <a:ext cx="4088840" cy="1428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0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Удельный вес численности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детей в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частных дошкольных образовательных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организациях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общей численности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детей в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дошкольных образовательных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организациях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область –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0,2 %</a:t>
          </a:r>
          <a:endParaRPr lang="ru-RU" sz="1400" kern="1200" dirty="0" smtClean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85366" y="1535468"/>
        <a:ext cx="4088840" cy="1428633"/>
      </dsp:txXfrm>
    </dsp:sp>
    <dsp:sp modelId="{076B954E-883A-42FA-B878-F504C405A45F}">
      <dsp:nvSpPr>
        <dsp:cNvPr id="0" name=""/>
        <dsp:cNvSpPr/>
      </dsp:nvSpPr>
      <dsp:spPr>
        <a:xfrm>
          <a:off x="151613" y="1875808"/>
          <a:ext cx="439841" cy="44432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859EE-6D14-4DBC-86DE-A7CA7FC58F2D}">
      <dsp:nvSpPr>
        <dsp:cNvPr id="0" name=""/>
        <dsp:cNvSpPr/>
      </dsp:nvSpPr>
      <dsp:spPr>
        <a:xfrm>
          <a:off x="4438312" y="1711880"/>
          <a:ext cx="4067284" cy="10758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08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Доля выпадающих доходов в связи с применением налоговых льгот для жертвователей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налоговых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доходах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субъекта РФ </a:t>
          </a:r>
          <a:endParaRPr lang="ru-RU" sz="1300" kern="1200" dirty="0" smtClean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область –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0 %</a:t>
          </a:r>
          <a:endParaRPr lang="ru-RU" sz="1300" kern="1200" dirty="0" smtClean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4438312" y="1711880"/>
        <a:ext cx="4067284" cy="1075809"/>
      </dsp:txXfrm>
    </dsp:sp>
    <dsp:sp modelId="{2F6D3EFD-F624-46D7-B7B6-E2F2548EAEFD}">
      <dsp:nvSpPr>
        <dsp:cNvPr id="0" name=""/>
        <dsp:cNvSpPr/>
      </dsp:nvSpPr>
      <dsp:spPr>
        <a:xfrm>
          <a:off x="4497913" y="1882180"/>
          <a:ext cx="431575" cy="4315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D8263-8558-496E-93B7-8548092CF404}">
      <dsp:nvSpPr>
        <dsp:cNvPr id="0" name=""/>
        <dsp:cNvSpPr/>
      </dsp:nvSpPr>
      <dsp:spPr>
        <a:xfrm>
          <a:off x="96145" y="3344983"/>
          <a:ext cx="4067284" cy="1655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0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Средняя доля работников в негосударственных организациях в общей численности работников, занятых в социальной 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сфере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</a:t>
          </a:r>
          <a:r>
            <a:rPr lang="ru-RU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область – 4 %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400" b="0" kern="1200" dirty="0" smtClean="0">
            <a:latin typeface="Arial" pitchFamily="34" charset="0"/>
            <a:ea typeface="Calibri" panose="020F0502020204030204" pitchFamily="34" charset="0"/>
            <a:cs typeface="Arial" pitchFamily="34" charset="0"/>
          </a:endParaRPr>
        </a:p>
      </dsp:txBody>
      <dsp:txXfrm>
        <a:off x="96145" y="3344983"/>
        <a:ext cx="4067284" cy="1655931"/>
      </dsp:txXfrm>
    </dsp:sp>
    <dsp:sp modelId="{442653C1-963B-486B-AB36-37BC11F8015E}">
      <dsp:nvSpPr>
        <dsp:cNvPr id="0" name=""/>
        <dsp:cNvSpPr/>
      </dsp:nvSpPr>
      <dsp:spPr>
        <a:xfrm>
          <a:off x="155746" y="3801213"/>
          <a:ext cx="431575" cy="43983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70AED-DC93-4E4A-8EDA-76FA44169EC9}">
      <dsp:nvSpPr>
        <dsp:cNvPr id="0" name=""/>
        <dsp:cNvSpPr/>
      </dsp:nvSpPr>
      <dsp:spPr>
        <a:xfrm>
          <a:off x="4427533" y="3109564"/>
          <a:ext cx="4067284" cy="21267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0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Доля муниципальных районов и городских округов, реализующих в 2017 г. муниципальные программы по поддержке СО НКО, в общем количестве муниципальных районов и </a:t>
          </a:r>
          <a:r>
            <a:rPr lang="ru-RU" sz="1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городских </a:t>
          </a:r>
          <a:r>
            <a:rPr lang="ru-RU" sz="1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округов в субъекте Российской Федерации </a:t>
          </a:r>
          <a:r>
            <a:rPr lang="ru-RU" sz="1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 </a:t>
          </a:r>
          <a:r>
            <a:rPr lang="ru-RU" sz="1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29,4 % </a:t>
          </a:r>
          <a:endParaRPr lang="ru-RU" sz="1200" kern="1200" dirty="0" smtClean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Наличие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муниципальных программ (подпрограмм): г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Мурманск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г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Апатиты,           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г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Мончегорск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г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Полярные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Зори,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ЗАТО            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г. Североморск, ЗАТО п.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Видяево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Кольский район</a:t>
          </a:r>
        </a:p>
      </dsp:txBody>
      <dsp:txXfrm>
        <a:off x="4427533" y="3109564"/>
        <a:ext cx="4067284" cy="2126770"/>
      </dsp:txXfrm>
    </dsp:sp>
    <dsp:sp modelId="{D2D8CA0E-388F-4A84-BC7C-780FAD4AD067}">
      <dsp:nvSpPr>
        <dsp:cNvPr id="0" name=""/>
        <dsp:cNvSpPr/>
      </dsp:nvSpPr>
      <dsp:spPr>
        <a:xfrm>
          <a:off x="4487135" y="3805344"/>
          <a:ext cx="431575" cy="4315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5FB161-C150-4B02-A682-4A05B9C44265}">
      <dsp:nvSpPr>
        <dsp:cNvPr id="0" name=""/>
        <dsp:cNvSpPr/>
      </dsp:nvSpPr>
      <dsp:spPr>
        <a:xfrm>
          <a:off x="7678" y="174088"/>
          <a:ext cx="4017645" cy="23173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40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Доля муниципальных районов и городских округов, реализующих меры по поддержке социального предпринимательства в рамках муниципальных программ по поддержке малого и среднего предпринимательства, в общем количестве муниципальных районов и городских округов в субъекте РФ, утвердивших муниципальные программы по поддержке малого и среднего предпринимательства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Мурманская область –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11,7 % 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78" y="174088"/>
        <a:ext cx="4017645" cy="2317327"/>
      </dsp:txXfrm>
    </dsp:sp>
    <dsp:sp modelId="{E7C8FEAD-8526-42CF-9435-C8470968E135}">
      <dsp:nvSpPr>
        <dsp:cNvPr id="0" name=""/>
        <dsp:cNvSpPr/>
      </dsp:nvSpPr>
      <dsp:spPr>
        <a:xfrm>
          <a:off x="55448" y="958533"/>
          <a:ext cx="448517" cy="4485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0EB0F-6974-4DB6-BCE3-A44EED48469B}">
      <dsp:nvSpPr>
        <dsp:cNvPr id="0" name=""/>
        <dsp:cNvSpPr/>
      </dsp:nvSpPr>
      <dsp:spPr>
        <a:xfrm>
          <a:off x="4279886" y="211465"/>
          <a:ext cx="4017645" cy="22425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40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Доля негосударственных (немуниципальных) медицинских организаций, участвующих в реализации территориальной программы ОМС, в общем количестве медицинских организаций, участвующих в реализации территориальной программы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ОМС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область – 31,2 %</a:t>
          </a:r>
          <a:endParaRPr lang="ru-RU" sz="1300" kern="1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4279886" y="211465"/>
        <a:ext cx="4017645" cy="2242574"/>
      </dsp:txXfrm>
    </dsp:sp>
    <dsp:sp modelId="{92A9DEFF-40C5-4936-826C-AD1E906A9AF9}">
      <dsp:nvSpPr>
        <dsp:cNvPr id="0" name=""/>
        <dsp:cNvSpPr/>
      </dsp:nvSpPr>
      <dsp:spPr>
        <a:xfrm>
          <a:off x="4327655" y="958533"/>
          <a:ext cx="448517" cy="4485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A6164-3AE1-4FFA-A9D4-5DEF147DC346}">
      <dsp:nvSpPr>
        <dsp:cNvPr id="0" name=""/>
        <dsp:cNvSpPr/>
      </dsp:nvSpPr>
      <dsp:spPr>
        <a:xfrm>
          <a:off x="7678" y="2728544"/>
          <a:ext cx="4017645" cy="2055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40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Доля бюджетных ассигнований, направляемых на предоставление субсидий на реализацию мероприятий по формированию инфраструктуры поддержки СО НКО, включая центры инноваций социальной сферы в общем объеме расходов субъекта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РФ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0,0006 %</a:t>
          </a:r>
          <a:endParaRPr lang="ru-RU" sz="1300" kern="1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7678" y="2728544"/>
        <a:ext cx="4017645" cy="2055691"/>
      </dsp:txXfrm>
    </dsp:sp>
    <dsp:sp modelId="{9304E045-56C9-4CAA-9F37-B3A4EB6C9128}">
      <dsp:nvSpPr>
        <dsp:cNvPr id="0" name=""/>
        <dsp:cNvSpPr/>
      </dsp:nvSpPr>
      <dsp:spPr>
        <a:xfrm>
          <a:off x="64122" y="3382171"/>
          <a:ext cx="431168" cy="4485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6C654-A64A-4567-BCA7-E0CC54DD102D}">
      <dsp:nvSpPr>
        <dsp:cNvPr id="0" name=""/>
        <dsp:cNvSpPr/>
      </dsp:nvSpPr>
      <dsp:spPr>
        <a:xfrm>
          <a:off x="4279886" y="2635102"/>
          <a:ext cx="4017645" cy="22425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402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дельный вес негосударственных организаций социального обслуживания, в общем количестве организаций социального обслуживания всех форм собственности, включенных в реестр поставщиков социальных услуг субъекта РФ </a:t>
          </a:r>
          <a:endParaRPr lang="ru-RU" sz="1300" kern="1200" dirty="0" smtClean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Мурманская область – </a:t>
          </a:r>
          <a:r>
            <a:rPr lang="ru-RU" sz="1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37,8 %</a:t>
          </a:r>
          <a:endParaRPr lang="ru-RU" sz="1300" kern="1200" dirty="0"/>
        </a:p>
      </dsp:txBody>
      <dsp:txXfrm>
        <a:off x="4279886" y="2635102"/>
        <a:ext cx="4017645" cy="2242574"/>
      </dsp:txXfrm>
    </dsp:sp>
    <dsp:sp modelId="{B6157329-0B3F-4F8A-A158-318B83C95645}">
      <dsp:nvSpPr>
        <dsp:cNvPr id="0" name=""/>
        <dsp:cNvSpPr/>
      </dsp:nvSpPr>
      <dsp:spPr>
        <a:xfrm>
          <a:off x="4332080" y="3382171"/>
          <a:ext cx="439667" cy="4485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382B8-40B3-4A1C-AA13-51DCC9D3F910}">
      <dsp:nvSpPr>
        <dsp:cNvPr id="0" name=""/>
        <dsp:cNvSpPr/>
      </dsp:nvSpPr>
      <dsp:spPr>
        <a:xfrm rot="10800000">
          <a:off x="21075" y="1392"/>
          <a:ext cx="8244012" cy="1656002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799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целях финансовой поддержки СО НКО </a:t>
          </a: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государственными </a:t>
          </a: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программами Мурманской области предусмотрены средства на предоставление субсидий СО НКО на предоставление услуг в сфере социального обслуживания населения, образования, физической культуры и спорта, культуры и искусства    </a:t>
          </a:r>
          <a:endParaRPr lang="ru-RU" sz="14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14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 – 96,1 млн. руб., 2019 год – 91,5 млн. руб., 2020 год – 108,5 млн. руб.)</a:t>
          </a:r>
          <a:endParaRPr lang="ru-RU" sz="14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1075" y="1392"/>
        <a:ext cx="8244012" cy="1656002"/>
      </dsp:txXfrm>
    </dsp:sp>
    <dsp:sp modelId="{1530110A-C492-4C6F-9D4D-75B244D7FA89}">
      <dsp:nvSpPr>
        <dsp:cNvPr id="0" name=""/>
        <dsp:cNvSpPr/>
      </dsp:nvSpPr>
      <dsp:spPr>
        <a:xfrm>
          <a:off x="8169" y="613862"/>
          <a:ext cx="431996" cy="4319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537E6-E23B-498B-A2C7-3CABB5936D63}">
      <dsp:nvSpPr>
        <dsp:cNvPr id="0" name=""/>
        <dsp:cNvSpPr/>
      </dsp:nvSpPr>
      <dsp:spPr>
        <a:xfrm rot="10800000">
          <a:off x="39093" y="2043786"/>
          <a:ext cx="8207975" cy="1653905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799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сентябре </a:t>
          </a: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 года в рамках договора о совместной деятельности Правительства Мурманской области и Мурманского арктического государственного университета на базе молодежного центра технологического и социального предпринимательства «</a:t>
          </a:r>
          <a:r>
            <a:rPr lang="ru-RU" sz="1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Коворкинг</a:t>
          </a: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51» создан Консультационный центр СО НКО. Центр осуществляет деятельность на регулярной основе в вечернее время. Представители некоммерческих организаций могут получить консультации в сфере бухгалтерского учета, юриспруденции, узнать о предстоящих мероприятиях и конкурсных отборах на предоставление субсидий </a:t>
          </a:r>
        </a:p>
      </dsp:txBody>
      <dsp:txXfrm rot="10800000">
        <a:off x="39093" y="2043786"/>
        <a:ext cx="8207975" cy="1653905"/>
      </dsp:txXfrm>
    </dsp:sp>
    <dsp:sp modelId="{E0C27433-D772-46F8-A0EE-BF1619A6CA05}">
      <dsp:nvSpPr>
        <dsp:cNvPr id="0" name=""/>
        <dsp:cNvSpPr/>
      </dsp:nvSpPr>
      <dsp:spPr>
        <a:xfrm>
          <a:off x="1" y="2623662"/>
          <a:ext cx="431996" cy="4319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03EDC-A27F-496A-B02D-D33F12E4AEB9}">
      <dsp:nvSpPr>
        <dsp:cNvPr id="0" name=""/>
        <dsp:cNvSpPr/>
      </dsp:nvSpPr>
      <dsp:spPr>
        <a:xfrm rot="10800000">
          <a:off x="39093" y="4084083"/>
          <a:ext cx="8207975" cy="1558106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799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Ресурсный центр 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будет осуществлять 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поддержку </a:t>
          </a:r>
          <a:r>
            <a:rPr lang="ru-RU" sz="1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разноуровневых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организаций – от начинающих </a:t>
          </a:r>
          <a:r>
            <a:rPr lang="ru-RU" sz="14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(своеобразная Школа для создания СО НКО) 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 имеющих определенную материальную, организационную, кадровую базу. С учетом разработанного функционала создаваемый объект инфраструктуры поддержки некоммерческих организаций рассчитан на сопровождение информационно-методическими услугами 17 муниципальных образований Мурманской области. 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9093" y="4084083"/>
        <a:ext cx="8207975" cy="1558106"/>
      </dsp:txXfrm>
    </dsp:sp>
    <dsp:sp modelId="{78FD9E77-AEDF-44B2-AFE7-6DB9B5B769BE}">
      <dsp:nvSpPr>
        <dsp:cNvPr id="0" name=""/>
        <dsp:cNvSpPr/>
      </dsp:nvSpPr>
      <dsp:spPr>
        <a:xfrm>
          <a:off x="1" y="4548892"/>
          <a:ext cx="431996" cy="4319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C74CE-F93D-4EC0-B2AF-0102CC258F90}">
      <dsp:nvSpPr>
        <dsp:cNvPr id="0" name=""/>
        <dsp:cNvSpPr/>
      </dsp:nvSpPr>
      <dsp:spPr>
        <a:xfrm>
          <a:off x="2503087" y="1547"/>
          <a:ext cx="6262491" cy="16116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рамках муниципальных программ (подпрограмм) поддержки СО НКО предусмотреть:</a:t>
          </a:r>
          <a:endParaRPr lang="ru-RU" sz="11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меры поддержки инициативных групп на этапе регистрации НКО, проводить конкурсы субсидий, которые бы компенсировали первоначальные затраты на регистрацию НКО и запуск </a:t>
          </a:r>
          <a:r>
            <a:rPr lang="ru-RU" sz="11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деятельности</a:t>
          </a:r>
          <a:endParaRPr lang="ru-RU" sz="11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субсидий СО НКО на оказание муниципальных услуг в сфере образования, культуры и искусства, физической культуры и спорта</a:t>
          </a:r>
          <a:endParaRPr lang="ru-RU" sz="11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03087" y="1547"/>
        <a:ext cx="6262491" cy="1611670"/>
      </dsp:txXfrm>
    </dsp:sp>
    <dsp:sp modelId="{C746E975-0DB7-4F55-A81C-E6E96C49D9CE}">
      <dsp:nvSpPr>
        <dsp:cNvPr id="0" name=""/>
        <dsp:cNvSpPr/>
      </dsp:nvSpPr>
      <dsp:spPr>
        <a:xfrm>
          <a:off x="0" y="129843"/>
          <a:ext cx="2494523" cy="1355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Финансовая поддержка</a:t>
          </a:r>
          <a:endParaRPr lang="ru-RU" sz="2100" kern="1200" dirty="0"/>
        </a:p>
      </dsp:txBody>
      <dsp:txXfrm>
        <a:off x="0" y="129843"/>
        <a:ext cx="2494523" cy="1355079"/>
      </dsp:txXfrm>
    </dsp:sp>
    <dsp:sp modelId="{5BD52729-4E1B-426D-91BD-ED38A40BA306}">
      <dsp:nvSpPr>
        <dsp:cNvPr id="0" name=""/>
        <dsp:cNvSpPr/>
      </dsp:nvSpPr>
      <dsp:spPr>
        <a:xfrm>
          <a:off x="2534656" y="1811776"/>
          <a:ext cx="6230913" cy="13248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помещений в безвозмездное пользование, на льготных условиях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Закрепление в муниципальных правовых актах мер преимущественной поддержки НКО, которые оказывают услуги в социальной сфере по приоритетным направлениям и осуществляют деятельность менее 2 </a:t>
          </a:r>
          <a:r>
            <a:rPr lang="ru-RU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лет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помещений для проведения мероприятий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4656" y="1811776"/>
        <a:ext cx="6230913" cy="1324876"/>
      </dsp:txXfrm>
    </dsp:sp>
    <dsp:sp modelId="{EACC5FEE-6F76-415E-AE1E-CEE36EE2DC6D}">
      <dsp:nvSpPr>
        <dsp:cNvPr id="0" name=""/>
        <dsp:cNvSpPr/>
      </dsp:nvSpPr>
      <dsp:spPr>
        <a:xfrm>
          <a:off x="0" y="1685385"/>
          <a:ext cx="2526083" cy="149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Имущественная поддержка</a:t>
          </a:r>
        </a:p>
      </dsp:txBody>
      <dsp:txXfrm>
        <a:off x="0" y="1685385"/>
        <a:ext cx="2526083" cy="1491794"/>
      </dsp:txXfrm>
    </dsp:sp>
    <dsp:sp modelId="{EBCEFAF4-A616-4789-8496-DACD6D2E800E}">
      <dsp:nvSpPr>
        <dsp:cNvPr id="0" name=""/>
        <dsp:cNvSpPr/>
      </dsp:nvSpPr>
      <dsp:spPr>
        <a:xfrm>
          <a:off x="2532845" y="3335211"/>
          <a:ext cx="6237004" cy="20450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на уровне муниципалитета уполномоченного органа (ответственного лица), осуществляющего взаимодействие с СО НКО, а также планируемым Ресурсным центром СО НКО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Предоставление на льготных условиях рекламных площадей, находящихся в муниципальной собственности</a:t>
          </a:r>
          <a:r>
            <a:rPr lang="ru-RU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-Выделение бесплатного эфирного времени, бесплатной печатной площади муниципальными организациями, осуществляющими теле- и (или) радиовещание, редакциями муниципальных периодических печатных изданий</a:t>
          </a:r>
          <a:endParaRPr lang="ru-RU" sz="1100" kern="1200" dirty="0"/>
        </a:p>
      </dsp:txBody>
      <dsp:txXfrm>
        <a:off x="2532845" y="3335211"/>
        <a:ext cx="6237004" cy="2045066"/>
      </dsp:txXfrm>
    </dsp:sp>
    <dsp:sp modelId="{6FC6F1D9-9780-4D4F-8744-B523CFC5B6FE}">
      <dsp:nvSpPr>
        <dsp:cNvPr id="0" name=""/>
        <dsp:cNvSpPr/>
      </dsp:nvSpPr>
      <dsp:spPr>
        <a:xfrm>
          <a:off x="0" y="3517880"/>
          <a:ext cx="2528552" cy="1567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Информационная  поддержка</a:t>
          </a:r>
        </a:p>
      </dsp:txBody>
      <dsp:txXfrm>
        <a:off x="0" y="3517880"/>
        <a:ext cx="2528552" cy="1567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65864-275D-47E4-95DC-702037B74C1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4BE4-341C-40EF-B885-43E64EE91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92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83334-5A28-4249-BE8E-51F47CC7ED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149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23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49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72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05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612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23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убики1.jpg"/>
          <p:cNvPicPr>
            <a:picLocks noChangeAspect="1"/>
          </p:cNvPicPr>
          <p:nvPr/>
        </p:nvPicPr>
        <p:blipFill>
          <a:blip r:embed="rId3" cstate="print"/>
          <a:srcRect t="3688"/>
          <a:stretch>
            <a:fillRect/>
          </a:stretch>
        </p:blipFill>
        <p:spPr>
          <a:xfrm rot="5400000">
            <a:off x="1142987" y="-1214451"/>
            <a:ext cx="6858023" cy="9144003"/>
          </a:xfrm>
          <a:prstGeom prst="rect">
            <a:avLst/>
          </a:prstGeom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6215094" y="1643050"/>
            <a:ext cx="292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dirty="0">
                <a:latin typeface="Century Gothic" pitchFamily="34" charset="0"/>
              </a:rPr>
              <a:t>30.11.2018 г. Мурманск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2214546" y="1428736"/>
            <a:ext cx="65722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Calibri" pitchFamily="34" charset="0"/>
            </a:endParaRPr>
          </a:p>
          <a:p>
            <a:pPr algn="ctr"/>
            <a:r>
              <a:rPr lang="ru-RU" sz="2800" b="1" dirty="0" smtClean="0">
                <a:latin typeface="Calibri" pitchFamily="34" charset="0"/>
              </a:rPr>
              <a:t>Рабочее </a:t>
            </a:r>
            <a:r>
              <a:rPr lang="ru-RU" sz="2800" b="1" dirty="0">
                <a:latin typeface="Calibri" pitchFamily="34" charset="0"/>
              </a:rPr>
              <a:t>совещание 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«Актуальные тренды в привлечении негосударственных организаций в социальную сферу: </a:t>
            </a:r>
            <a:r>
              <a:rPr lang="ru-RU" sz="2800" b="1" dirty="0" smtClean="0">
                <a:latin typeface="Calibri" pitchFamily="34" charset="0"/>
              </a:rPr>
              <a:t>вектор </a:t>
            </a:r>
            <a:r>
              <a:rPr lang="ru-RU" sz="2800" b="1" dirty="0">
                <a:latin typeface="Calibri" pitchFamily="34" charset="0"/>
              </a:rPr>
              <a:t>законодательства</a:t>
            </a:r>
            <a:r>
              <a:rPr lang="ru-RU" sz="2800" b="1" dirty="0" smtClean="0">
                <a:latin typeface="Calibri" pitchFamily="34" charset="0"/>
              </a:rPr>
              <a:t>»</a:t>
            </a:r>
          </a:p>
          <a:p>
            <a:pPr algn="ctr"/>
            <a:endParaRPr lang="ru-RU" sz="2400" b="1" dirty="0" smtClean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Дискуссия </a:t>
            </a:r>
          </a:p>
          <a:p>
            <a:pPr algn="ctr"/>
            <a:r>
              <a:rPr lang="ru-RU" sz="2400" b="1" dirty="0" smtClean="0">
                <a:latin typeface="Calibri" pitchFamily="34" charset="0"/>
              </a:rPr>
              <a:t>«Органы местного самоуправления и НКО. Развитие сотрудничества"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4286278" y="5500702"/>
            <a:ext cx="4786316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3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Начальник управления прогнозирования и анализа развития муниципальных образований, социальной сферы и потребительского рынка Министерства экономического развития Мурманской области</a:t>
            </a:r>
          </a:p>
          <a:p>
            <a:pPr>
              <a:spcBef>
                <a:spcPct val="20000"/>
              </a:spcBef>
            </a:pPr>
            <a:endParaRPr lang="ru-RU" sz="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ru-RU" sz="13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Иванова Наталья Юрьевна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4313" y="500063"/>
            <a:ext cx="8715375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71414"/>
            <a:ext cx="9144000" cy="42862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42875" y="130710"/>
            <a:ext cx="9001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Социальный партнериат Заполярья: взаимодействие – развитие – успех</a:t>
            </a:r>
          </a:p>
        </p:txBody>
      </p:sp>
      <p:pic>
        <p:nvPicPr>
          <p:cNvPr id="12" name="Picture 4" descr="D:\0_KostenkoEP\03_МежведомственныйСовет\Заседание_15.02.2010\флаг.JPG"/>
          <p:cNvPicPr>
            <a:picLocks noChangeAspect="1" noChangeArrowheads="1"/>
          </p:cNvPicPr>
          <p:nvPr/>
        </p:nvPicPr>
        <p:blipFill>
          <a:blip r:embed="rId4" cstate="print"/>
          <a:srcRect r="77727" b="77722"/>
          <a:stretch>
            <a:fillRect/>
          </a:stretch>
        </p:blipFill>
        <p:spPr bwMode="auto">
          <a:xfrm>
            <a:off x="7215206" y="585582"/>
            <a:ext cx="1714512" cy="10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142844" y="928670"/>
            <a:ext cx="9001156" cy="5429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48541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31870" y="6500834"/>
            <a:ext cx="54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Схема взаимодействия в </a:t>
            </a:r>
            <a:r>
              <a:rPr lang="ru-RU" b="1" dirty="0" smtClean="0"/>
              <a:t>рамках деятельности </a:t>
            </a:r>
          </a:p>
          <a:p>
            <a:r>
              <a:rPr lang="ru-RU" b="1" dirty="0" smtClean="0"/>
              <a:t>Ресурсного центра СО НКО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1040068"/>
            <a:ext cx="2880320" cy="1328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экономического развития Мурманской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43708" y="3066246"/>
            <a:ext cx="5256584" cy="15778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Ресурсный центр СО НКО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специализированная организация по оказанию образовательных и консультационных услуг для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преодоления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НКО барьера входа на рынок государственных и муниципальных услуг, привлечения финансовых средств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6056" y="1026466"/>
            <a:ext cx="3240360" cy="1341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Исполнительные органы государственной власти Мурманской области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16215" y="5265691"/>
            <a:ext cx="2400357" cy="946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Инициативные группы граждан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3363" y="5341999"/>
            <a:ext cx="2574461" cy="9052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Некоммерческие организации Мурманской области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2338" y="5310106"/>
            <a:ext cx="2447814" cy="10712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Органы местного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самоуправления  муниципальных образований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Мурманской области</a:t>
            </a:r>
            <a:endParaRPr lang="ru-RU" sz="1100" b="1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923928" y="1822181"/>
            <a:ext cx="1152128" cy="310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2627784" y="2368321"/>
            <a:ext cx="360040" cy="6979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6228184" y="2386764"/>
            <a:ext cx="288031" cy="6369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4445400" y="4705004"/>
            <a:ext cx="270616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2236436" y="4705004"/>
            <a:ext cx="216024" cy="5606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верх/вниз 32"/>
          <p:cNvSpPr/>
          <p:nvPr/>
        </p:nvSpPr>
        <p:spPr>
          <a:xfrm>
            <a:off x="6643170" y="4686560"/>
            <a:ext cx="216024" cy="5606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2987824" y="5739190"/>
            <a:ext cx="504514" cy="138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5959340" y="5697812"/>
            <a:ext cx="504514" cy="1074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295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155575" y="1169970"/>
            <a:ext cx="8988424" cy="5187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31871" y="6500834"/>
            <a:ext cx="61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Рекомендации, направленные на стимулирование увеличения объемов предоставления социальных услуг со стороны органов местного самоуправления муниципальных образований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07611401"/>
              </p:ext>
            </p:extLst>
          </p:nvPr>
        </p:nvGraphicFramePr>
        <p:xfrm>
          <a:off x="155575" y="1100372"/>
          <a:ext cx="8774143" cy="538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896392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бики1.jpg"/>
          <p:cNvPicPr>
            <a:picLocks noChangeAspect="1"/>
          </p:cNvPicPr>
          <p:nvPr/>
        </p:nvPicPr>
        <p:blipFill>
          <a:blip r:embed="rId2" cstate="print"/>
          <a:srcRect t="2182"/>
          <a:stretch>
            <a:fillRect/>
          </a:stretch>
        </p:blipFill>
        <p:spPr>
          <a:xfrm rot="5400000">
            <a:off x="1214442" y="-1214465"/>
            <a:ext cx="6858023" cy="9286908"/>
          </a:xfrm>
          <a:prstGeom prst="rect">
            <a:avLst/>
          </a:prstGeom>
        </p:spPr>
      </p:pic>
      <p:pic>
        <p:nvPicPr>
          <p:cNvPr id="17411" name="Picture 4" descr="D:\0_KostenkoEP\03_МежведомственныйСовет\Заседание_15.02.2010\флаг.JPG"/>
          <p:cNvPicPr>
            <a:picLocks noChangeAspect="1" noChangeArrowheads="1"/>
          </p:cNvPicPr>
          <p:nvPr/>
        </p:nvPicPr>
        <p:blipFill>
          <a:blip r:embed="rId3" cstate="print"/>
          <a:srcRect r="77727" b="77722"/>
          <a:stretch>
            <a:fillRect/>
          </a:stretch>
        </p:blipFill>
        <p:spPr bwMode="auto">
          <a:xfrm>
            <a:off x="6948488" y="0"/>
            <a:ext cx="219551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2063774" y="3487742"/>
            <a:ext cx="600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БЛАГОДАРЮ ЗА ВНИМАНИЕ!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6429375" y="2049463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4357686" y="5432425"/>
            <a:ext cx="478631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3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Начальник управления прогнозирования и анализа развития муниципальных образований, социальной сферы и потребительского рынка Министерства экономического развития Мурманской области</a:t>
            </a:r>
          </a:p>
          <a:p>
            <a:pPr>
              <a:spcBef>
                <a:spcPct val="20000"/>
              </a:spcBef>
            </a:pPr>
            <a:endParaRPr lang="ru-RU" sz="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ru-RU" sz="13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Иванова Наталья Юрьевна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286533" y="1477951"/>
            <a:ext cx="292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dirty="0">
                <a:latin typeface="Century Gothic" pitchFamily="34" charset="0"/>
              </a:rPr>
              <a:t>30.11.2018 г. Мурманск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ый треугольник 106"/>
          <p:cNvSpPr/>
          <p:nvPr/>
        </p:nvSpPr>
        <p:spPr>
          <a:xfrm>
            <a:off x="0" y="714356"/>
            <a:ext cx="9144000" cy="6143644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  <a:gs pos="95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Заголовок 1"/>
          <p:cNvSpPr txBox="1">
            <a:spLocks/>
          </p:cNvSpPr>
          <p:nvPr/>
        </p:nvSpPr>
        <p:spPr>
          <a:xfrm>
            <a:off x="1714480" y="928670"/>
            <a:ext cx="7072362" cy="1285884"/>
          </a:xfrm>
          <a:prstGeom prst="rect">
            <a:avLst/>
          </a:prstGeom>
          <a:solidFill>
            <a:srgbClr val="DCE6F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202148"/>
            <a:ext cx="8001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АКТУАЛЬНЫЙ ВЕКТОР НОРМАТИВНОЙ РАВОВОЙ БАЗЫ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1714480" y="857232"/>
            <a:ext cx="7143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Основные направления деятельности Правительства Российской Федерации до 2024 года.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Раздел «Социальная активность»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4282" y="2549719"/>
            <a:ext cx="357158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3549851"/>
            <a:ext cx="357158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4192793"/>
            <a:ext cx="357158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4282" y="5121487"/>
            <a:ext cx="357158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786" y="2526565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Расширение доступа СО НКО и организаций социального предпринимательства к предоставлению услуг в отраслях социальной сферы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s://static5.depositphotos.com/1031359/409/v/950/depositphotos_4095821-stock-illustration-arro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1680026" cy="152237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85786" y="3455259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Развитие инфраструктуры поддержки СО НКО и социального предпринимательства, благотворительных и добровольческих организаций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5786" y="413010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Обеспечение доступа СО НКО к механизмам льготного финансирования, включая услуги региональных гарантийных фондов, фондов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микрофинансирования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5786" y="5026895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Федеральный проект «Обеспечение доступа негосударственных организаций к предоставлению услуг в социальной сфере»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282" y="5796337"/>
            <a:ext cx="357158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786" y="5701745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Увеличение доли трудоспособного населения, профессионально занятого в СО НКО и организациях социального предпринимательства, до 3 процентов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 txBox="1">
            <a:spLocks/>
          </p:cNvSpPr>
          <p:nvPr/>
        </p:nvSpPr>
        <p:spPr>
          <a:xfrm flipV="1">
            <a:off x="0" y="6715148"/>
            <a:ext cx="9144000" cy="4571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71414"/>
            <a:ext cx="800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Рейтинг субъектов РФ по итогам реализации механизмов поддержки социально ориентированных некоммерческих организаций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501090" y="6553636"/>
            <a:ext cx="540724" cy="2857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13186" y="651947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12064" y="866775"/>
            <a:ext cx="8786874" cy="158718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Рейтинг субъектов РФ по итогам реализации механизмов поддержки социально ориентированных некоммерческих организаций и социального предпринимательства, обеспечения доступа негосударственных организаций к предоставлению услуг в социальной сфере и внедрения конкурентных способов оказания государственных (муниципальных) услуг в социальной сфере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(распоряжение Правительства РФ от 19.06.2017 № 1284-р)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16016" y="3212977"/>
            <a:ext cx="4150910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Мурманская область 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вошла в число 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«регионов-кандидатов на лидерство»</a:t>
            </a:r>
          </a:p>
          <a:p>
            <a:pPr algn="ctr"/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30 позиция из 85 регионов РФ</a:t>
            </a:r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976" y="2453956"/>
            <a:ext cx="8440488" cy="680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рейтинга определено 5 групп: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013655115"/>
              </p:ext>
            </p:extLst>
          </p:nvPr>
        </p:nvGraphicFramePr>
        <p:xfrm>
          <a:off x="170473" y="2924944"/>
          <a:ext cx="4315667" cy="3628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837504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 txBox="1">
            <a:spLocks/>
          </p:cNvSpPr>
          <p:nvPr/>
        </p:nvSpPr>
        <p:spPr>
          <a:xfrm flipV="1">
            <a:off x="0" y="6715148"/>
            <a:ext cx="9144000" cy="4571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71414"/>
            <a:ext cx="800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Показатели рейтинга субъектов РФ по итогам реализации механизмов поддержки социально ориентированных некоммерческих организаций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501090" y="6553636"/>
            <a:ext cx="540724" cy="2857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13186" y="651947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3636" y="901755"/>
            <a:ext cx="8215370" cy="998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775" y="3244334"/>
            <a:ext cx="606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006944614"/>
              </p:ext>
            </p:extLst>
          </p:nvPr>
        </p:nvGraphicFramePr>
        <p:xfrm>
          <a:off x="307975" y="1196752"/>
          <a:ext cx="8590963" cy="535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43636" y="734580"/>
            <a:ext cx="8443206" cy="5512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оценку включены 10 показателей, которые характеризуют работу по поддержке некоммерческого сектора на региональном и муниципальном уровне:</a:t>
            </a:r>
          </a:p>
        </p:txBody>
      </p:sp>
    </p:spTree>
    <p:extLst>
      <p:ext uri="{BB962C8B-B14F-4D97-AF65-F5344CB8AC3E}">
        <p14:creationId xmlns="" xmlns:p14="http://schemas.microsoft.com/office/powerpoint/2010/main" val="1896587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 txBox="1">
            <a:spLocks/>
          </p:cNvSpPr>
          <p:nvPr/>
        </p:nvSpPr>
        <p:spPr>
          <a:xfrm flipV="1">
            <a:off x="0" y="6715148"/>
            <a:ext cx="9144000" cy="4571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3386" y="71283"/>
            <a:ext cx="800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Показатели рейтинга субъектов РФ по итогам реализации механизмов поддержки социально ориентированных некоммерческих организаций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501090" y="6553636"/>
            <a:ext cx="540724" cy="2857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13186" y="651947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4026" y="990650"/>
            <a:ext cx="8215370" cy="998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775" y="3244334"/>
            <a:ext cx="606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1700808"/>
            <a:ext cx="8126413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3636" y="734580"/>
            <a:ext cx="8235759" cy="6359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оценку включены 10 показателей, которые характеризуют работу по поддержке некоммерческого сектора на региональном и муниципальном уровне: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464536595"/>
              </p:ext>
            </p:extLst>
          </p:nvPr>
        </p:nvGraphicFramePr>
        <p:xfrm>
          <a:off x="460375" y="1626616"/>
          <a:ext cx="8152811" cy="501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3842200"/>
              </p:ext>
            </p:extLst>
          </p:nvPr>
        </p:nvGraphicFramePr>
        <p:xfrm>
          <a:off x="307975" y="1449068"/>
          <a:ext cx="8305211" cy="505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312372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142844" y="858838"/>
            <a:ext cx="9001156" cy="5499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65" y="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Итоги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рейтинга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субъектов РФ по итогам реализации механизмов поддержки социально ориентированных некоммерческих организаций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flipH="1">
            <a:off x="232510" y="2052651"/>
            <a:ext cx="785818" cy="92869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 место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 flipH="1">
            <a:off x="285720" y="3964785"/>
            <a:ext cx="785818" cy="107157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 место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71472" y="928670"/>
            <a:ext cx="8001056" cy="50006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Наиболее высокие позиции рейтинга по следующим показателям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107994" y="1725888"/>
            <a:ext cx="7500990" cy="18110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Удельный вес негосударственных организаций социального обслуживания, в общем количестве организаций социального обслуживания всех форм собственности, включенных в реестр поставщиков социальных услуг субъекта Российской Федерации . </a:t>
            </a:r>
          </a:p>
          <a:p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сфере социального обслуживания фиксируется ежегодное кратное увеличение как числа негосударственных поставщиков услуг, так и объёма возмещения затрат им.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250870" y="3713986"/>
            <a:ext cx="7358114" cy="194726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Доля муниципальных районов и городских округов, реализующих меры по поддержке социального предпринимательства в рамках муниципальных программ по поддержке малого и среднего предпринимательства. Здесь наше значение составляет 11,7 %. </a:t>
            </a:r>
          </a:p>
          <a:p>
            <a:pPr lvl="0">
              <a:lnSpc>
                <a:spcPct val="107000"/>
              </a:lnSpc>
            </a:pP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из 17 муниципальных образований: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г.Мурманск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Апатиты, Кировск, Мончегорск, Оленегорск, Полярные Зори, </a:t>
            </a:r>
            <a:endParaRPr lang="ru-RU" sz="1400" i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ЗАТО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Александровск,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ЗАТО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Североморск, Кольский район, </a:t>
            </a:r>
            <a:r>
              <a:rPr lang="ru-RU" sz="1400" i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Ловозерский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Печенгский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район)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142844" y="714356"/>
            <a:ext cx="9001156" cy="5643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71422" y="859343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Итоги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рейтинга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субъектов РФ по итогам реализации механизмов поддержки социально ориентированных некоммерческих организаций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flipH="1">
            <a:off x="214282" y="1428736"/>
            <a:ext cx="78581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 место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71472" y="1000108"/>
            <a:ext cx="8001056" cy="35719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Наиболее высокие позиции рейтинга по следующим показателям: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071538" y="1428736"/>
            <a:ext cx="7500990" cy="107157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</a:pPr>
            <a:r>
              <a:rPr lang="ru-RU" sz="14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14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некоммерческих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организаций на 10 тыс. населения, значение – 12,8 единиц на 10 тысяч населения или 970 организаций</a:t>
            </a:r>
            <a:endParaRPr lang="ru-RU" sz="14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472" y="2714620"/>
            <a:ext cx="8358246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данным сайта Минюста РФ на территории Мурманской области  на конец ноября 2018 года зарегистрировано – 1068 некоммерческих организаций, 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составляет 14,2 единицы на 10 тысяч населения 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(включая региональные отделения политических партий, религиозные организации, профсоюзы, филиалы благотворительных фондов и пр.)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том числе: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14283" y="4214814"/>
          <a:ext cx="8786874" cy="2214585"/>
        </p:xfrm>
        <a:graphic>
          <a:graphicData uri="http://schemas.openxmlformats.org/drawingml/2006/table">
            <a:tbl>
              <a:tblPr/>
              <a:tblGrid>
                <a:gridCol w="4372261"/>
                <a:gridCol w="4414613"/>
              </a:tblGrid>
              <a:tr h="246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город Мурманск –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604 НКО, 20,4 ед. на 10 тыс.,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ЗАТО г. Североморск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53 НКО</a:t>
                      </a:r>
                      <a:r>
                        <a:rPr lang="ru-RU" sz="1200" i="1" kern="120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 8,5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город Апатиты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68 НКО, 12,2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ЗАТО п.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Видяево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НКО, 6,7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город Кировск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36 НКО, 12,5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Кандалакшский район –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44 НКО,10,1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город Мончегорск –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55 НКО,12,0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Ковдорский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район –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17 НКО, 9,5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город Оленегорск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16 НКО, 5,3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Кольский район –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 НКО, 11,5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,                                                                                 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город Полярные Зори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21 НКО, 12,5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Ловозерский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район –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34 НКО, 30,8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ЗАТО Александровск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 27 НКО, 5,9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Печенгский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30 НКО, 8,1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ЗАТО г.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Заозерск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5 НКО, 5,0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Терский район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6 НКО, 11,5 ед. на 10 тыс.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ЗАТО г. Островной 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1 НКО, 5,3 ед. на 10 </a:t>
                      </a: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362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142844" y="714356"/>
            <a:ext cx="9001156" cy="5643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Итоги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рейтинга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субъектов РФ по итогам реализации механизмов поддержки социально ориентированных некоммерческих организаций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flipH="1">
            <a:off x="285720" y="1714488"/>
            <a:ext cx="785818" cy="92869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71 место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flipH="1">
            <a:off x="285720" y="4929198"/>
            <a:ext cx="78581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 место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 flipH="1">
            <a:off x="285720" y="3286124"/>
            <a:ext cx="785818" cy="107157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место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71472" y="928670"/>
            <a:ext cx="8001056" cy="50006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Наиболее низкие позиции рейтинга по следующим показателям: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142976" y="1643050"/>
            <a:ext cx="7500990" cy="142876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Доля численности детей в частных дошкольных образовательных организациях в общей численности детей в дошкольных образовательных организациях,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значение - 0,2 %</a:t>
            </a:r>
            <a:r>
              <a:rPr lang="ru-RU" sz="1400" dirty="0" smtClean="0"/>
              <a:t> </a:t>
            </a:r>
          </a:p>
          <a:p>
            <a:pPr algn="ctr"/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(Лидеры: Самарская область – 12,7 %, Якутия – 7,2 %)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214414" y="3214686"/>
            <a:ext cx="7358114" cy="129443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Средняя доля работников в негосударственных организациях в общей численности работников, занятых в социальной сфере, значение - 4 % </a:t>
            </a:r>
          </a:p>
          <a:p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Лидеры: Пермский край – 18,2 %, Москва – 18,2 %, Башкортостан – 15,0 %. Регионы-кандидаты на лидерство в интервале от 8,8 % до 11,9 %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214382" y="4911712"/>
            <a:ext cx="7358146" cy="9461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Сумма бюджетных ассигнований, направляемых на предоставление субсидий на реализацию мероприятий по формированию инфраструктуры поддержки СО НКО в общем объеме расходов субъекта РФ, значение – 80,0 тыс. рублей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 txBox="1">
            <a:spLocks/>
          </p:cNvSpPr>
          <p:nvPr/>
        </p:nvSpPr>
        <p:spPr>
          <a:xfrm flipV="1">
            <a:off x="0" y="6715148"/>
            <a:ext cx="9144000" cy="4571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71414"/>
            <a:ext cx="800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Меры, направленные на поддержку и развитие СО НКО на региональном уровне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501090" y="6553636"/>
            <a:ext cx="540724" cy="2857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13186" y="651947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4026" y="990650"/>
            <a:ext cx="8215370" cy="998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775" y="3244334"/>
            <a:ext cx="606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003153159"/>
              </p:ext>
            </p:extLst>
          </p:nvPr>
        </p:nvGraphicFramePr>
        <p:xfrm>
          <a:off x="612775" y="875887"/>
          <a:ext cx="8286163" cy="564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4218758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8926</TotalTime>
  <Words>1734</Words>
  <Application>Microsoft Office PowerPoint</Application>
  <PresentationFormat>Экран (4:3)</PresentationFormat>
  <Paragraphs>172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Брызгалова А.Е.</dc:creator>
  <cp:lastModifiedBy>Ерасова В.В.</cp:lastModifiedBy>
  <cp:revision>1039</cp:revision>
  <cp:lastPrinted>2016-05-18T19:04:58Z</cp:lastPrinted>
  <dcterms:modified xsi:type="dcterms:W3CDTF">2018-11-29T11:42:30Z</dcterms:modified>
</cp:coreProperties>
</file>